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83" r:id="rId5"/>
    <p:sldId id="260" r:id="rId6"/>
    <p:sldId id="275" r:id="rId7"/>
    <p:sldId id="276" r:id="rId8"/>
    <p:sldId id="277" r:id="rId9"/>
    <p:sldId id="284" r:id="rId10"/>
    <p:sldId id="285" r:id="rId11"/>
    <p:sldId id="286" r:id="rId12"/>
    <p:sldId id="287" r:id="rId13"/>
    <p:sldId id="288" r:id="rId14"/>
    <p:sldId id="292" r:id="rId15"/>
    <p:sldId id="293" r:id="rId16"/>
    <p:sldId id="294" r:id="rId17"/>
    <p:sldId id="295" r:id="rId18"/>
    <p:sldId id="296" r:id="rId19"/>
    <p:sldId id="297" r:id="rId20"/>
    <p:sldId id="298" r:id="rId21"/>
    <p:sldId id="299" r:id="rId22"/>
    <p:sldId id="300" r:id="rId23"/>
    <p:sldId id="289" r:id="rId24"/>
    <p:sldId id="290" r:id="rId25"/>
    <p:sldId id="291"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0400" autoAdjust="0"/>
  </p:normalViewPr>
  <p:slideViewPr>
    <p:cSldViewPr snapToGrid="0">
      <p:cViewPr>
        <p:scale>
          <a:sx n="100" d="100"/>
          <a:sy n="100" d="100"/>
        </p:scale>
        <p:origin x="-2322" y="-210"/>
      </p:cViewPr>
      <p:guideLst>
        <p:guide orient="horz" pos="2160"/>
        <p:guide pos="2880"/>
      </p:guideLst>
    </p:cSldViewPr>
  </p:slideViewPr>
  <p:outlineViewPr>
    <p:cViewPr>
      <p:scale>
        <a:sx n="33" d="100"/>
        <a:sy n="33" d="100"/>
      </p:scale>
      <p:origin x="0" y="4323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2AE509-D9F5-436F-9F1F-E62CE91D84D5}" type="datetimeFigureOut">
              <a:rPr lang="en-US" smtClean="0"/>
              <a:t>8/10/2012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A5196-093B-447A-AACF-5DE49771A1F3}" type="slidenum">
              <a:rPr lang="en-US" smtClean="0"/>
              <a:t>‹#›</a:t>
            </a:fld>
            <a:endParaRPr lang="en-US"/>
          </a:p>
        </p:txBody>
      </p:sp>
    </p:spTree>
    <p:extLst>
      <p:ext uri="{BB962C8B-B14F-4D97-AF65-F5344CB8AC3E}">
        <p14:creationId xmlns:p14="http://schemas.microsoft.com/office/powerpoint/2010/main" val="208576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A5196-093B-447A-AACF-5DE49771A1F3}" type="slidenum">
              <a:rPr lang="en-US" smtClean="0"/>
              <a:t>5</a:t>
            </a:fld>
            <a:endParaRPr lang="en-US"/>
          </a:p>
        </p:txBody>
      </p:sp>
    </p:spTree>
    <p:extLst>
      <p:ext uri="{BB962C8B-B14F-4D97-AF65-F5344CB8AC3E}">
        <p14:creationId xmlns:p14="http://schemas.microsoft.com/office/powerpoint/2010/main" val="337723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A5196-093B-447A-AACF-5DE49771A1F3}" type="slidenum">
              <a:rPr lang="en-US" smtClean="0"/>
              <a:t>6</a:t>
            </a:fld>
            <a:endParaRPr lang="en-US"/>
          </a:p>
        </p:txBody>
      </p:sp>
    </p:spTree>
    <p:extLst>
      <p:ext uri="{BB962C8B-B14F-4D97-AF65-F5344CB8AC3E}">
        <p14:creationId xmlns:p14="http://schemas.microsoft.com/office/powerpoint/2010/main" val="337723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**DAYS</a:t>
            </a:r>
            <a:r>
              <a:rPr lang="en-US" baseline="0" dirty="0" smtClean="0"/>
              <a:t> IN YEAR </a:t>
            </a:r>
            <a:endParaRPr lang="en-US" dirty="0"/>
          </a:p>
        </p:txBody>
      </p:sp>
      <p:sp>
        <p:nvSpPr>
          <p:cNvPr id="4" name="Slide Number Placeholder 3"/>
          <p:cNvSpPr>
            <a:spLocks noGrp="1"/>
          </p:cNvSpPr>
          <p:nvPr>
            <p:ph type="sldNum" sz="quarter" idx="10"/>
          </p:nvPr>
        </p:nvSpPr>
        <p:spPr/>
        <p:txBody>
          <a:bodyPr/>
          <a:lstStyle/>
          <a:p>
            <a:fld id="{A6AA5196-093B-447A-AACF-5DE49771A1F3}" type="slidenum">
              <a:rPr lang="en-US" smtClean="0"/>
              <a:t>11</a:t>
            </a:fld>
            <a:endParaRPr lang="en-US"/>
          </a:p>
        </p:txBody>
      </p:sp>
    </p:spTree>
    <p:extLst>
      <p:ext uri="{BB962C8B-B14F-4D97-AF65-F5344CB8AC3E}">
        <p14:creationId xmlns:p14="http://schemas.microsoft.com/office/powerpoint/2010/main" val="188375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the user that if they mess up that they have to redo</a:t>
            </a:r>
            <a:r>
              <a:rPr lang="en-US" baseline="0" dirty="0" smtClean="0"/>
              <a:t> the entire process of the NMDI to get it.</a:t>
            </a:r>
          </a:p>
          <a:p>
            <a:endParaRPr lang="en-US" dirty="0"/>
          </a:p>
        </p:txBody>
      </p:sp>
      <p:sp>
        <p:nvSpPr>
          <p:cNvPr id="4" name="Slide Number Placeholder 3"/>
          <p:cNvSpPr>
            <a:spLocks noGrp="1"/>
          </p:cNvSpPr>
          <p:nvPr>
            <p:ph type="sldNum" sz="quarter" idx="10"/>
          </p:nvPr>
        </p:nvSpPr>
        <p:spPr/>
        <p:txBody>
          <a:bodyPr/>
          <a:lstStyle/>
          <a:p>
            <a:fld id="{A6AA5196-093B-447A-AACF-5DE49771A1F3}" type="slidenum">
              <a:rPr lang="en-US" smtClean="0"/>
              <a:t>22</a:t>
            </a:fld>
            <a:endParaRPr lang="en-US"/>
          </a:p>
        </p:txBody>
      </p:sp>
    </p:spTree>
    <p:extLst>
      <p:ext uri="{BB962C8B-B14F-4D97-AF65-F5344CB8AC3E}">
        <p14:creationId xmlns:p14="http://schemas.microsoft.com/office/powerpoint/2010/main" val="252928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Cropped</a:t>
            </a:r>
            <a:r>
              <a:rPr lang="en-US" baseline="0" dirty="0" smtClean="0"/>
              <a:t> to burn perimeter.</a:t>
            </a:r>
          </a:p>
        </p:txBody>
      </p:sp>
      <p:sp>
        <p:nvSpPr>
          <p:cNvPr id="4" name="Slide Number Placeholder 3"/>
          <p:cNvSpPr>
            <a:spLocks noGrp="1"/>
          </p:cNvSpPr>
          <p:nvPr>
            <p:ph type="sldNum" sz="quarter" idx="10"/>
          </p:nvPr>
        </p:nvSpPr>
        <p:spPr/>
        <p:txBody>
          <a:bodyPr/>
          <a:lstStyle/>
          <a:p>
            <a:fld id="{A6AA5196-093B-447A-AACF-5DE49771A1F3}" type="slidenum">
              <a:rPr lang="en-US" smtClean="0"/>
              <a:t>24</a:t>
            </a:fld>
            <a:endParaRPr lang="en-US"/>
          </a:p>
        </p:txBody>
      </p:sp>
    </p:spTree>
    <p:extLst>
      <p:ext uri="{BB962C8B-B14F-4D97-AF65-F5344CB8AC3E}">
        <p14:creationId xmlns:p14="http://schemas.microsoft.com/office/powerpoint/2010/main" val="3383172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ECE747-2621-4213-89B3-932BBCA912D7}" type="datetimeFigureOut">
              <a:rPr lang="en-US" smtClean="0"/>
              <a:t>8/10/2012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47970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ECE747-2621-4213-89B3-932BBCA912D7}" type="datetimeFigureOut">
              <a:rPr lang="en-US" smtClean="0"/>
              <a:t>8/10/2012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72032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ECE747-2621-4213-89B3-932BBCA912D7}" type="datetimeFigureOut">
              <a:rPr lang="en-US" smtClean="0"/>
              <a:t>8/10/2012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3652329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ECE747-2621-4213-89B3-932BBCA912D7}" type="datetimeFigureOut">
              <a:rPr lang="en-US" smtClean="0"/>
              <a:t>8/10/2012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385551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ECE747-2621-4213-89B3-932BBCA912D7}" type="datetimeFigureOut">
              <a:rPr lang="en-US" smtClean="0"/>
              <a:t>8/10/2012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370026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ECE747-2621-4213-89B3-932BBCA912D7}" type="datetimeFigureOut">
              <a:rPr lang="en-US" smtClean="0"/>
              <a:t>8/10/2012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2141168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ECE747-2621-4213-89B3-932BBCA912D7}" type="datetimeFigureOut">
              <a:rPr lang="en-US" smtClean="0"/>
              <a:t>8/10/2012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383685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ECE747-2621-4213-89B3-932BBCA912D7}" type="datetimeFigureOut">
              <a:rPr lang="en-US" smtClean="0"/>
              <a:t>8/10/2012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61011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CE747-2621-4213-89B3-932BBCA912D7}" type="datetimeFigureOut">
              <a:rPr lang="en-US" smtClean="0"/>
              <a:t>8/10/2012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106926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ECE747-2621-4213-89B3-932BBCA912D7}" type="datetimeFigureOut">
              <a:rPr lang="en-US" smtClean="0"/>
              <a:t>8/10/2012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249264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ECE747-2621-4213-89B3-932BBCA912D7}" type="datetimeFigureOut">
              <a:rPr lang="en-US" smtClean="0"/>
              <a:t>8/10/2012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C82C-14DE-49DB-8CA4-037FB8F64A09}" type="slidenum">
              <a:rPr lang="en-US" smtClean="0"/>
              <a:t>‹#›</a:t>
            </a:fld>
            <a:endParaRPr lang="en-US"/>
          </a:p>
        </p:txBody>
      </p:sp>
    </p:spTree>
    <p:extLst>
      <p:ext uri="{BB962C8B-B14F-4D97-AF65-F5344CB8AC3E}">
        <p14:creationId xmlns:p14="http://schemas.microsoft.com/office/powerpoint/2010/main" val="211287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CE747-2621-4213-89B3-932BBCA912D7}" type="datetimeFigureOut">
              <a:rPr lang="en-US" smtClean="0"/>
              <a:t>8/10/2012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3C82C-14DE-49DB-8CA4-037FB8F64A09}" type="slidenum">
              <a:rPr lang="en-US" smtClean="0"/>
              <a:t>‹#›</a:t>
            </a:fld>
            <a:endParaRPr lang="en-US"/>
          </a:p>
        </p:txBody>
      </p:sp>
    </p:spTree>
    <p:extLst>
      <p:ext uri="{BB962C8B-B14F-4D97-AF65-F5344CB8AC3E}">
        <p14:creationId xmlns:p14="http://schemas.microsoft.com/office/powerpoint/2010/main" val="764434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agu.org/pubs/crossref/2007/2007GL031021.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70.png"/><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oildatamart.nrcs.usda.gov/"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glovis.usgs.gov/"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landfire.cr.usgs.gov/viewe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ncdot.gov/it/gis/DataDistribution/DOTData/"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ncdot.gov/it/gis/DataDistribution/DOTDat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ncdot.gov/it/gis/DataDistribution/DOTDat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qgis.org/" TargetMode="Externa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help.arcgis.com/en/arcgisdesktop/10.0/help/index.html" TargetMode="Externa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reverb.echo.nasa.go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lpdaac.usgs.gov/products"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earthexplorer.usgs.go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eb.pdx.edu/~emch/ip1/bandcombinations.html" TargetMode="Externa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6750" y="1768475"/>
            <a:ext cx="7772400" cy="1470025"/>
          </a:xfrm>
        </p:spPr>
        <p:txBody>
          <a:bodyPr>
            <a:normAutofit/>
          </a:bodyPr>
          <a:lstStyle/>
          <a:p>
            <a:r>
              <a:rPr lang="en-US" sz="4200" b="1" dirty="0" smtClean="0">
                <a:latin typeface="Cambria" pitchFamily="18" charset="0"/>
              </a:rPr>
              <a:t>North Carolina Disasters and Ecological Forecasting Tutorial</a:t>
            </a:r>
            <a:endParaRPr lang="en-US" sz="4200" b="1" dirty="0">
              <a:latin typeface="Cambria" pitchFamily="18" charset="0"/>
            </a:endParaRPr>
          </a:p>
        </p:txBody>
      </p:sp>
      <p:sp>
        <p:nvSpPr>
          <p:cNvPr id="3" name="Subtitle 2"/>
          <p:cNvSpPr>
            <a:spLocks noGrp="1"/>
          </p:cNvSpPr>
          <p:nvPr>
            <p:ph type="subTitle" idx="1"/>
          </p:nvPr>
        </p:nvSpPr>
        <p:spPr>
          <a:xfrm>
            <a:off x="1371600" y="3580568"/>
            <a:ext cx="6400800" cy="2035206"/>
          </a:xfrm>
        </p:spPr>
        <p:txBody>
          <a:bodyPr>
            <a:noAutofit/>
          </a:bodyPr>
          <a:lstStyle/>
          <a:p>
            <a:r>
              <a:rPr lang="en-US" sz="2000" b="1" dirty="0" smtClean="0">
                <a:solidFill>
                  <a:schemeClr val="tx1"/>
                </a:solidFill>
                <a:effectLst>
                  <a:outerShdw blurRad="38100" dist="38100" dir="2700000" algn="tl">
                    <a:srgbClr val="000000">
                      <a:alpha val="43137"/>
                    </a:srgbClr>
                  </a:outerShdw>
                </a:effectLst>
                <a:latin typeface="Cambria" pitchFamily="18" charset="0"/>
              </a:rPr>
              <a:t>NASA DEVELOP Program, Summer 2012</a:t>
            </a:r>
          </a:p>
          <a:p>
            <a:r>
              <a:rPr lang="en-US" sz="1600" b="1" dirty="0" err="1" smtClean="0">
                <a:solidFill>
                  <a:schemeClr val="tx1"/>
                </a:solidFill>
                <a:effectLst>
                  <a:outerShdw blurRad="38100" dist="38100" dir="2700000" algn="tl">
                    <a:srgbClr val="000000">
                      <a:alpha val="43137"/>
                    </a:srgbClr>
                  </a:outerShdw>
                </a:effectLst>
                <a:latin typeface="Cambria" pitchFamily="18" charset="0"/>
              </a:rPr>
              <a:t>Ande</a:t>
            </a:r>
            <a:r>
              <a:rPr lang="en-US" sz="1600" b="1" dirty="0" smtClean="0">
                <a:solidFill>
                  <a:schemeClr val="tx1"/>
                </a:solidFill>
                <a:effectLst>
                  <a:outerShdw blurRad="38100" dist="38100" dir="2700000" algn="tl">
                    <a:srgbClr val="000000">
                      <a:alpha val="43137"/>
                    </a:srgbClr>
                  </a:outerShdw>
                </a:effectLst>
                <a:latin typeface="Cambria" pitchFamily="18" charset="0"/>
              </a:rPr>
              <a:t> </a:t>
            </a:r>
            <a:r>
              <a:rPr lang="en-US" sz="1600" b="1" dirty="0" err="1" smtClean="0">
                <a:solidFill>
                  <a:schemeClr val="tx1"/>
                </a:solidFill>
                <a:effectLst>
                  <a:outerShdw blurRad="38100" dist="38100" dir="2700000" algn="tl">
                    <a:srgbClr val="000000">
                      <a:alpha val="43137"/>
                    </a:srgbClr>
                  </a:outerShdw>
                </a:effectLst>
                <a:latin typeface="Cambria" pitchFamily="18" charset="0"/>
              </a:rPr>
              <a:t>Ehlen</a:t>
            </a:r>
            <a:r>
              <a:rPr lang="en-US" sz="1600" b="1" dirty="0" smtClean="0">
                <a:solidFill>
                  <a:schemeClr val="tx1"/>
                </a:solidFill>
                <a:effectLst>
                  <a:outerShdw blurRad="38100" dist="38100" dir="2700000" algn="tl">
                    <a:srgbClr val="000000">
                      <a:alpha val="43137"/>
                    </a:srgbClr>
                  </a:outerShdw>
                </a:effectLst>
                <a:latin typeface="Cambria" pitchFamily="18" charset="0"/>
              </a:rPr>
              <a:t> (Team Lead)</a:t>
            </a:r>
          </a:p>
          <a:p>
            <a:r>
              <a:rPr lang="en-US" sz="1600" b="1" dirty="0" smtClean="0">
                <a:solidFill>
                  <a:schemeClr val="tx1"/>
                </a:solidFill>
                <a:effectLst>
                  <a:outerShdw blurRad="38100" dist="38100" dir="2700000" algn="tl">
                    <a:srgbClr val="000000">
                      <a:alpha val="43137"/>
                    </a:srgbClr>
                  </a:outerShdw>
                </a:effectLst>
                <a:latin typeface="Cambria" pitchFamily="18" charset="0"/>
              </a:rPr>
              <a:t>Andrea Beale</a:t>
            </a:r>
          </a:p>
          <a:p>
            <a:r>
              <a:rPr lang="en-US" sz="1600" b="1" dirty="0" smtClean="0">
                <a:solidFill>
                  <a:schemeClr val="tx1"/>
                </a:solidFill>
                <a:effectLst>
                  <a:outerShdw blurRad="38100" dist="38100" dir="2700000" algn="tl">
                    <a:srgbClr val="000000">
                      <a:alpha val="43137"/>
                    </a:srgbClr>
                  </a:outerShdw>
                </a:effectLst>
                <a:latin typeface="Cambria" pitchFamily="18" charset="0"/>
              </a:rPr>
              <a:t>Beth </a:t>
            </a:r>
            <a:r>
              <a:rPr lang="en-US" sz="1600" b="1" dirty="0" err="1" smtClean="0">
                <a:solidFill>
                  <a:schemeClr val="tx1"/>
                </a:solidFill>
                <a:effectLst>
                  <a:outerShdw blurRad="38100" dist="38100" dir="2700000" algn="tl">
                    <a:srgbClr val="000000">
                      <a:alpha val="43137"/>
                    </a:srgbClr>
                  </a:outerShdw>
                </a:effectLst>
                <a:latin typeface="Cambria" pitchFamily="18" charset="0"/>
              </a:rPr>
              <a:t>Brumbaugh</a:t>
            </a:r>
            <a:endParaRPr lang="en-US" sz="1600" b="1" dirty="0" smtClean="0">
              <a:solidFill>
                <a:schemeClr val="tx1"/>
              </a:solidFill>
              <a:effectLst>
                <a:outerShdw blurRad="38100" dist="38100" dir="2700000" algn="tl">
                  <a:srgbClr val="000000">
                    <a:alpha val="43137"/>
                  </a:srgbClr>
                </a:outerShdw>
              </a:effectLst>
              <a:latin typeface="Cambria" pitchFamily="18" charset="0"/>
            </a:endParaRPr>
          </a:p>
          <a:p>
            <a:r>
              <a:rPr lang="en-US" sz="1600" b="1" dirty="0" smtClean="0">
                <a:solidFill>
                  <a:schemeClr val="tx1"/>
                </a:solidFill>
                <a:effectLst>
                  <a:outerShdw blurRad="38100" dist="38100" dir="2700000" algn="tl">
                    <a:srgbClr val="000000">
                      <a:alpha val="43137"/>
                    </a:srgbClr>
                  </a:outerShdw>
                </a:effectLst>
                <a:latin typeface="Cambria" pitchFamily="18" charset="0"/>
              </a:rPr>
              <a:t>Anthony </a:t>
            </a:r>
            <a:r>
              <a:rPr lang="en-US" sz="1600" b="1" dirty="0" err="1" smtClean="0">
                <a:solidFill>
                  <a:schemeClr val="tx1"/>
                </a:solidFill>
                <a:effectLst>
                  <a:outerShdw blurRad="38100" dist="38100" dir="2700000" algn="tl">
                    <a:srgbClr val="000000">
                      <a:alpha val="43137"/>
                    </a:srgbClr>
                  </a:outerShdw>
                </a:effectLst>
                <a:latin typeface="Cambria" pitchFamily="18" charset="0"/>
              </a:rPr>
              <a:t>Gaudino</a:t>
            </a:r>
            <a:endParaRPr lang="en-US" sz="1600" b="1" dirty="0" smtClean="0">
              <a:solidFill>
                <a:schemeClr val="tx1"/>
              </a:solidFill>
              <a:effectLst>
                <a:outerShdw blurRad="38100" dist="38100" dir="2700000" algn="tl">
                  <a:srgbClr val="000000">
                    <a:alpha val="43137"/>
                  </a:srgbClr>
                </a:outerShdw>
              </a:effectLst>
              <a:latin typeface="Cambria" pitchFamily="18" charset="0"/>
            </a:endParaRPr>
          </a:p>
          <a:p>
            <a:r>
              <a:rPr lang="en-US" sz="1600" b="1" dirty="0" smtClean="0">
                <a:solidFill>
                  <a:schemeClr val="tx1"/>
                </a:solidFill>
                <a:effectLst>
                  <a:outerShdw blurRad="38100" dist="38100" dir="2700000" algn="tl">
                    <a:srgbClr val="000000">
                      <a:alpha val="43137"/>
                    </a:srgbClr>
                  </a:outerShdw>
                </a:effectLst>
                <a:latin typeface="Cambria" pitchFamily="18" charset="0"/>
              </a:rPr>
              <a:t>Ryan Green</a:t>
            </a:r>
          </a:p>
          <a:p>
            <a:r>
              <a:rPr lang="en-US" sz="1600" b="1" dirty="0" smtClean="0">
                <a:solidFill>
                  <a:schemeClr val="tx1"/>
                </a:solidFill>
                <a:effectLst>
                  <a:outerShdw blurRad="38100" dist="38100" dir="2700000" algn="tl">
                    <a:srgbClr val="000000">
                      <a:alpha val="43137"/>
                    </a:srgbClr>
                  </a:outerShdw>
                </a:effectLst>
                <a:latin typeface="Cambria" pitchFamily="18" charset="0"/>
              </a:rPr>
              <a:t>Ryan Johansen</a:t>
            </a:r>
          </a:p>
          <a:p>
            <a:r>
              <a:rPr lang="en-US" sz="1600" b="1" dirty="0" smtClean="0">
                <a:solidFill>
                  <a:schemeClr val="tx1"/>
                </a:solidFill>
                <a:effectLst>
                  <a:outerShdw blurRad="38100" dist="38100" dir="2700000" algn="tl">
                    <a:srgbClr val="000000">
                      <a:alpha val="43137"/>
                    </a:srgbClr>
                  </a:outerShdw>
                </a:effectLst>
                <a:latin typeface="Cambria" pitchFamily="18" charset="0"/>
              </a:rPr>
              <a:t>Rachael </a:t>
            </a:r>
            <a:r>
              <a:rPr lang="en-US" sz="1600" b="1" dirty="0" err="1" smtClean="0">
                <a:solidFill>
                  <a:schemeClr val="tx1"/>
                </a:solidFill>
                <a:effectLst>
                  <a:outerShdw blurRad="38100" dist="38100" dir="2700000" algn="tl">
                    <a:srgbClr val="000000">
                      <a:alpha val="43137"/>
                    </a:srgbClr>
                  </a:outerShdw>
                </a:effectLst>
                <a:latin typeface="Cambria" pitchFamily="18" charset="0"/>
              </a:rPr>
              <a:t>Maingot</a:t>
            </a:r>
            <a:endParaRPr lang="en-US" sz="1600" b="1" dirty="0" smtClean="0">
              <a:solidFill>
                <a:schemeClr val="tx1"/>
              </a:solidFill>
              <a:effectLst>
                <a:outerShdw blurRad="38100" dist="38100" dir="2700000" algn="tl">
                  <a:srgbClr val="000000">
                    <a:alpha val="43137"/>
                  </a:srgbClr>
                </a:outerShdw>
              </a:effectLst>
              <a:latin typeface="Cambria" pitchFamily="18" charset="0"/>
            </a:endParaRPr>
          </a:p>
          <a:p>
            <a:r>
              <a:rPr lang="en-US" sz="1600" b="1" dirty="0" smtClean="0">
                <a:solidFill>
                  <a:schemeClr val="tx1"/>
                </a:solidFill>
                <a:effectLst>
                  <a:outerShdw blurRad="38100" dist="38100" dir="2700000" algn="tl">
                    <a:srgbClr val="000000">
                      <a:alpha val="43137"/>
                    </a:srgbClr>
                  </a:outerShdw>
                </a:effectLst>
                <a:latin typeface="Cambria" pitchFamily="18" charset="0"/>
              </a:rPr>
              <a:t>Amanda Taylor</a:t>
            </a:r>
            <a:endParaRPr lang="en-US" sz="1600" b="1" dirty="0">
              <a:solidFill>
                <a:schemeClr val="tx1"/>
              </a:solidFill>
              <a:effectLst>
                <a:outerShdw blurRad="38100" dist="38100" dir="2700000" algn="tl">
                  <a:srgbClr val="000000">
                    <a:alpha val="43137"/>
                  </a:srgbClr>
                </a:outerShdw>
              </a:effectLst>
              <a:latin typeface="Cambria"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950" y="144699"/>
            <a:ext cx="1430491" cy="123088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37" y="142842"/>
            <a:ext cx="1119963" cy="1242597"/>
          </a:xfrm>
          <a:prstGeom prst="rect">
            <a:avLst/>
          </a:prstGeom>
        </p:spPr>
      </p:pic>
    </p:spTree>
    <p:extLst>
      <p:ext uri="{BB962C8B-B14F-4D97-AF65-F5344CB8AC3E}">
        <p14:creationId xmlns:p14="http://schemas.microsoft.com/office/powerpoint/2010/main" val="3515473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latin typeface="Cambria" pitchFamily="18" charset="0"/>
              </a:rPr>
              <a:t>Atmospheric Correction Model</a:t>
            </a:r>
            <a:endParaRPr lang="en-US" sz="4200" dirty="0">
              <a:latin typeface="Cambria" pitchFamily="18" charset="0"/>
            </a:endParaRPr>
          </a:p>
        </p:txBody>
      </p:sp>
      <p:sp>
        <p:nvSpPr>
          <p:cNvPr id="3" name="Content Placeholder 2"/>
          <p:cNvSpPr>
            <a:spLocks noGrp="1"/>
          </p:cNvSpPr>
          <p:nvPr>
            <p:ph idx="1"/>
          </p:nvPr>
        </p:nvSpPr>
        <p:spPr>
          <a:xfrm>
            <a:off x="421689" y="1262849"/>
            <a:ext cx="8229600" cy="2252709"/>
          </a:xfrm>
        </p:spPr>
        <p:txBody>
          <a:bodyPr>
            <a:normAutofit fontScale="92500" lnSpcReduction="10000"/>
          </a:bodyPr>
          <a:lstStyle/>
          <a:p>
            <a:pPr>
              <a:buFont typeface="+mj-lt"/>
              <a:buAutoNum type="arabicPeriod"/>
            </a:pPr>
            <a:r>
              <a:rPr lang="en-US" sz="1400" dirty="0" smtClean="0">
                <a:latin typeface="Cambria" pitchFamily="18" charset="0"/>
              </a:rPr>
              <a:t>Using the Toolbox sent via email, bands can be converted from Digital Numbers (DN) to Reflectance values, which are used to create composite bands, NDVIs, and NDMIs.</a:t>
            </a:r>
          </a:p>
          <a:p>
            <a:pPr>
              <a:buFont typeface="+mj-lt"/>
              <a:buAutoNum type="arabicPeriod"/>
            </a:pPr>
            <a:r>
              <a:rPr lang="en-US" sz="1400" dirty="0" smtClean="0">
                <a:latin typeface="Cambria" pitchFamily="18" charset="0"/>
              </a:rPr>
              <a:t>Add the Toolbox by clicking </a:t>
            </a:r>
            <a:r>
              <a:rPr lang="en-US" sz="1400" dirty="0" err="1" smtClean="0">
                <a:latin typeface="Cambria" pitchFamily="18" charset="0"/>
              </a:rPr>
              <a:t>Geoprocessing</a:t>
            </a:r>
            <a:r>
              <a:rPr lang="en-US" sz="1400" dirty="0" smtClean="0">
                <a:latin typeface="Cambria" pitchFamily="18" charset="0"/>
              </a:rPr>
              <a:t> on the top toolbar &gt; </a:t>
            </a:r>
            <a:r>
              <a:rPr lang="en-US" sz="1400" dirty="0" err="1" smtClean="0">
                <a:latin typeface="Cambria" pitchFamily="18" charset="0"/>
              </a:rPr>
              <a:t>ArcToolbox</a:t>
            </a:r>
            <a:r>
              <a:rPr lang="en-US" sz="1400" dirty="0" smtClean="0">
                <a:latin typeface="Cambria" pitchFamily="18" charset="0"/>
              </a:rPr>
              <a:t> &gt; Right-click on “</a:t>
            </a:r>
            <a:r>
              <a:rPr lang="en-US" sz="1400" dirty="0" err="1" smtClean="0">
                <a:latin typeface="Cambria" pitchFamily="18" charset="0"/>
              </a:rPr>
              <a:t>ArcToolbox</a:t>
            </a:r>
            <a:r>
              <a:rPr lang="en-US" sz="1400" dirty="0" smtClean="0">
                <a:latin typeface="Cambria" pitchFamily="18" charset="0"/>
              </a:rPr>
              <a:t>” &gt; Add Toolbox</a:t>
            </a:r>
          </a:p>
          <a:p>
            <a:pPr>
              <a:buFont typeface="+mj-lt"/>
              <a:buAutoNum type="arabicPeriod"/>
            </a:pPr>
            <a:r>
              <a:rPr lang="en-US" sz="1400" dirty="0" smtClean="0">
                <a:latin typeface="Cambria" pitchFamily="18" charset="0"/>
              </a:rPr>
              <a:t>To edit the model for use, right click </a:t>
            </a:r>
            <a:r>
              <a:rPr lang="en-US" sz="1400" dirty="0">
                <a:latin typeface="Cambria" pitchFamily="18" charset="0"/>
              </a:rPr>
              <a:t>“DN 2 Reflectance </a:t>
            </a:r>
            <a:r>
              <a:rPr lang="en-US" sz="1400" dirty="0" smtClean="0">
                <a:latin typeface="Cambria" pitchFamily="18" charset="0"/>
              </a:rPr>
              <a:t>ETM” and click Edit. The model should open in a new window. </a:t>
            </a:r>
          </a:p>
          <a:p>
            <a:pPr>
              <a:buFont typeface="Wingdings" pitchFamily="2" charset="2"/>
              <a:buChar char="v"/>
            </a:pPr>
            <a:r>
              <a:rPr lang="en-US" sz="1400" dirty="0" smtClean="0">
                <a:latin typeface="Cambria" pitchFamily="18" charset="0"/>
              </a:rPr>
              <a:t>Before running the model, double-click on the </a:t>
            </a:r>
            <a:r>
              <a:rPr lang="en-US" sz="1400" dirty="0" smtClean="0">
                <a:solidFill>
                  <a:srgbClr val="FF0000"/>
                </a:solidFill>
                <a:latin typeface="Cambria" pitchFamily="18" charset="0"/>
              </a:rPr>
              <a:t>Band Radiance </a:t>
            </a:r>
            <a:r>
              <a:rPr lang="en-US" sz="1400" dirty="0" smtClean="0">
                <a:latin typeface="Cambria" pitchFamily="18" charset="0"/>
              </a:rPr>
              <a:t>box and connect </a:t>
            </a:r>
            <a:r>
              <a:rPr lang="en-US" sz="1400" dirty="0" smtClean="0">
                <a:solidFill>
                  <a:srgbClr val="FF0000"/>
                </a:solidFill>
                <a:latin typeface="Cambria" pitchFamily="18" charset="0"/>
              </a:rPr>
              <a:t>Band Radiance </a:t>
            </a:r>
            <a:r>
              <a:rPr lang="en-US" sz="1400" dirty="0" smtClean="0">
                <a:latin typeface="Cambria" pitchFamily="18" charset="0"/>
              </a:rPr>
              <a:t>Model from the toolbox. Repeat for all seven Band Radiance boxes in model.</a:t>
            </a:r>
          </a:p>
          <a:p>
            <a:pPr>
              <a:buFont typeface="Wingdings" pitchFamily="2" charset="2"/>
              <a:buChar char="v"/>
            </a:pPr>
            <a:r>
              <a:rPr lang="en-US" sz="1400" dirty="0" smtClean="0">
                <a:latin typeface="Cambria" pitchFamily="18" charset="0"/>
              </a:rPr>
              <a:t>Double-click </a:t>
            </a:r>
            <a:r>
              <a:rPr lang="en-US" sz="1400" dirty="0" smtClean="0">
                <a:solidFill>
                  <a:srgbClr val="00B050"/>
                </a:solidFill>
                <a:latin typeface="Cambria" pitchFamily="18" charset="0"/>
              </a:rPr>
              <a:t>Band Reflectance </a:t>
            </a:r>
            <a:r>
              <a:rPr lang="en-US" sz="1400" dirty="0" smtClean="0">
                <a:latin typeface="Cambria" pitchFamily="18" charset="0"/>
              </a:rPr>
              <a:t>box and connect </a:t>
            </a:r>
            <a:r>
              <a:rPr lang="en-US" sz="1400" dirty="0" smtClean="0">
                <a:solidFill>
                  <a:srgbClr val="00B050"/>
                </a:solidFill>
                <a:latin typeface="Cambria" pitchFamily="18" charset="0"/>
              </a:rPr>
              <a:t>Band Reflectance </a:t>
            </a:r>
            <a:r>
              <a:rPr lang="en-US" sz="1400" dirty="0" smtClean="0">
                <a:latin typeface="Cambria" pitchFamily="18" charset="0"/>
              </a:rPr>
              <a:t>Model. Repeat for bands 2-5 and band 7. Connect the Band Brightness Temperature Model to the Band 6 Reflectance box.</a:t>
            </a:r>
          </a:p>
          <a:p>
            <a:pPr>
              <a:buFont typeface="Wingdings" pitchFamily="2" charset="2"/>
              <a:buChar char="v"/>
            </a:pPr>
            <a:r>
              <a:rPr lang="en-US" sz="1400" dirty="0" smtClean="0">
                <a:latin typeface="Cambria" pitchFamily="18" charset="0"/>
              </a:rPr>
              <a:t>Double-click </a:t>
            </a:r>
            <a:r>
              <a:rPr lang="en-US" sz="1400" dirty="0" err="1" smtClean="0">
                <a:solidFill>
                  <a:srgbClr val="0070C0"/>
                </a:solidFill>
                <a:latin typeface="Cambria" pitchFamily="18" charset="0"/>
              </a:rPr>
              <a:t>Calc</a:t>
            </a:r>
            <a:r>
              <a:rPr lang="en-US" sz="1400" dirty="0" smtClean="0">
                <a:solidFill>
                  <a:srgbClr val="0070C0"/>
                </a:solidFill>
                <a:latin typeface="Cambria" pitchFamily="18" charset="0"/>
              </a:rPr>
              <a:t> AU </a:t>
            </a:r>
            <a:r>
              <a:rPr lang="en-US" sz="1400" dirty="0" err="1" smtClean="0">
                <a:solidFill>
                  <a:srgbClr val="0070C0"/>
                </a:solidFill>
                <a:latin typeface="Cambria" pitchFamily="18" charset="0"/>
              </a:rPr>
              <a:t>SunDist</a:t>
            </a:r>
            <a:r>
              <a:rPr lang="en-US" sz="1400" dirty="0" smtClean="0">
                <a:solidFill>
                  <a:srgbClr val="0070C0"/>
                </a:solidFill>
                <a:latin typeface="Cambria" pitchFamily="18" charset="0"/>
              </a:rPr>
              <a:t> Squared</a:t>
            </a:r>
            <a:r>
              <a:rPr lang="en-US" sz="1400" dirty="0" smtClean="0">
                <a:latin typeface="Cambria" pitchFamily="18" charset="0"/>
              </a:rPr>
              <a:t> box and connect </a:t>
            </a:r>
            <a:r>
              <a:rPr lang="en-US" sz="1400" dirty="0" err="1" smtClean="0">
                <a:solidFill>
                  <a:srgbClr val="0070C0"/>
                </a:solidFill>
                <a:latin typeface="Cambria" pitchFamily="18" charset="0"/>
              </a:rPr>
              <a:t>Calc</a:t>
            </a:r>
            <a:r>
              <a:rPr lang="en-US" sz="1400" dirty="0" smtClean="0">
                <a:solidFill>
                  <a:srgbClr val="0070C0"/>
                </a:solidFill>
                <a:latin typeface="Cambria" pitchFamily="18" charset="0"/>
              </a:rPr>
              <a:t> </a:t>
            </a:r>
            <a:r>
              <a:rPr lang="en-US" sz="1400" dirty="0" err="1" smtClean="0">
                <a:solidFill>
                  <a:srgbClr val="0070C0"/>
                </a:solidFill>
                <a:latin typeface="Cambria" pitchFamily="18" charset="0"/>
              </a:rPr>
              <a:t>SunDist</a:t>
            </a:r>
            <a:r>
              <a:rPr lang="en-US" sz="1400" dirty="0" smtClean="0">
                <a:solidFill>
                  <a:srgbClr val="0070C0"/>
                </a:solidFill>
                <a:latin typeface="Cambria" pitchFamily="18" charset="0"/>
              </a:rPr>
              <a:t> Squared</a:t>
            </a:r>
            <a:r>
              <a:rPr lang="en-US" sz="1400" dirty="0" smtClean="0">
                <a:latin typeface="Cambria" pitchFamily="18" charset="0"/>
              </a:rPr>
              <a:t> Model.</a:t>
            </a:r>
          </a:p>
          <a:p>
            <a:pPr marL="0" indent="0">
              <a:buNone/>
            </a:pPr>
            <a:endParaRPr lang="en-US" sz="1400" dirty="0">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651" y="3486509"/>
            <a:ext cx="6011340" cy="3253528"/>
          </a:xfrm>
          <a:prstGeom prst="rect">
            <a:avLst/>
          </a:prstGeom>
          <a:ln>
            <a:solidFill>
              <a:srgbClr val="000000"/>
            </a:solidFill>
          </a:ln>
        </p:spPr>
      </p:pic>
      <p:sp>
        <p:nvSpPr>
          <p:cNvPr id="5" name="TextBox 4"/>
          <p:cNvSpPr txBox="1"/>
          <p:nvPr/>
        </p:nvSpPr>
        <p:spPr>
          <a:xfrm>
            <a:off x="6782991" y="3513543"/>
            <a:ext cx="2202873" cy="1384995"/>
          </a:xfrm>
          <a:prstGeom prst="rect">
            <a:avLst/>
          </a:prstGeom>
          <a:noFill/>
        </p:spPr>
        <p:txBody>
          <a:bodyPr wrap="square" rtlCol="0">
            <a:spAutoFit/>
          </a:bodyPr>
          <a:lstStyle/>
          <a:p>
            <a:pPr marL="285750" indent="-285750">
              <a:buFont typeface="Wingdings" pitchFamily="2" charset="2"/>
              <a:buChar char="v"/>
            </a:pPr>
            <a:r>
              <a:rPr lang="en-US" sz="1400" dirty="0" smtClean="0">
                <a:latin typeface="Cambria" pitchFamily="18" charset="0"/>
              </a:rPr>
              <a:t>Note: These steps should only have to be done the first time the model is run, as the connections should save.</a:t>
            </a:r>
            <a:endParaRPr lang="en-US" sz="1400" dirty="0">
              <a:latin typeface="Cambria" pitchFamily="18" charset="0"/>
            </a:endParaRPr>
          </a:p>
        </p:txBody>
      </p:sp>
    </p:spTree>
    <p:extLst>
      <p:ext uri="{BB962C8B-B14F-4D97-AF65-F5344CB8AC3E}">
        <p14:creationId xmlns:p14="http://schemas.microsoft.com/office/powerpoint/2010/main" val="2948325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567" y="410593"/>
            <a:ext cx="8229600" cy="2119544"/>
          </a:xfrm>
        </p:spPr>
        <p:txBody>
          <a:bodyPr>
            <a:normAutofit/>
          </a:bodyPr>
          <a:lstStyle/>
          <a:p>
            <a:pPr>
              <a:buFont typeface="+mj-lt"/>
              <a:buAutoNum type="arabicPeriod" startAt="4"/>
            </a:pPr>
            <a:r>
              <a:rPr lang="en-US" sz="1600" dirty="0" smtClean="0">
                <a:latin typeface="Cambria" pitchFamily="18" charset="0"/>
              </a:rPr>
              <a:t>4. Double-click the Band 1 circle and connect Band 1 of your uncorrected image to it. Repeat for Bands 2-7.</a:t>
            </a:r>
          </a:p>
          <a:p>
            <a:pPr>
              <a:buFont typeface="+mj-lt"/>
              <a:buAutoNum type="arabicPeriod" startAt="4"/>
            </a:pPr>
            <a:r>
              <a:rPr lang="en-US" sz="1600" dirty="0" smtClean="0">
                <a:latin typeface="Cambria" pitchFamily="18" charset="0"/>
              </a:rPr>
              <a:t>5. To save the Radiance and Reflectance Bands for later use, double-click the </a:t>
            </a:r>
            <a:r>
              <a:rPr lang="en-US" sz="1600" dirty="0" err="1" smtClean="0">
                <a:latin typeface="Cambria" pitchFamily="18" charset="0"/>
              </a:rPr>
              <a:t>BandL</a:t>
            </a:r>
            <a:r>
              <a:rPr lang="en-US" sz="1600" dirty="0" smtClean="0">
                <a:latin typeface="Cambria" pitchFamily="18" charset="0"/>
              </a:rPr>
              <a:t> 1Rad circle and redirect the path to save to your desktop. Also double-click the Reflectance Band circle and redirect the path to save to your desktop. Repeat for Bands 2-7.</a:t>
            </a:r>
          </a:p>
          <a:p>
            <a:pPr>
              <a:buFont typeface="+mj-lt"/>
              <a:buAutoNum type="arabicPeriod" startAt="4"/>
            </a:pPr>
            <a:r>
              <a:rPr lang="en-US" sz="1600" dirty="0" smtClean="0">
                <a:latin typeface="Cambria" pitchFamily="18" charset="0"/>
              </a:rPr>
              <a:t>6. Day of the Year, </a:t>
            </a:r>
            <a:r>
              <a:rPr lang="en-US" sz="1600" dirty="0" err="1" smtClean="0">
                <a:latin typeface="Cambria" pitchFamily="18" charset="0"/>
              </a:rPr>
              <a:t>QCalMin</a:t>
            </a:r>
            <a:r>
              <a:rPr lang="en-US" sz="1600" dirty="0" smtClean="0">
                <a:latin typeface="Cambria" pitchFamily="18" charset="0"/>
              </a:rPr>
              <a:t>, </a:t>
            </a:r>
            <a:r>
              <a:rPr lang="en-US" sz="1600" dirty="0" err="1" smtClean="0">
                <a:latin typeface="Cambria" pitchFamily="18" charset="0"/>
              </a:rPr>
              <a:t>QCalMax</a:t>
            </a:r>
            <a:r>
              <a:rPr lang="en-US" sz="1600" dirty="0" smtClean="0">
                <a:latin typeface="Cambria" pitchFamily="18" charset="0"/>
              </a:rPr>
              <a:t>, </a:t>
            </a:r>
            <a:r>
              <a:rPr lang="en-US" sz="1600" dirty="0" err="1" smtClean="0">
                <a:latin typeface="Cambria" pitchFamily="18" charset="0"/>
              </a:rPr>
              <a:t>LMax</a:t>
            </a:r>
            <a:r>
              <a:rPr lang="en-US" sz="1600" dirty="0" smtClean="0">
                <a:latin typeface="Cambria" pitchFamily="18" charset="0"/>
              </a:rPr>
              <a:t>, </a:t>
            </a:r>
            <a:r>
              <a:rPr lang="en-US" sz="1600" dirty="0" err="1" smtClean="0">
                <a:latin typeface="Cambria" pitchFamily="18" charset="0"/>
              </a:rPr>
              <a:t>LMin</a:t>
            </a:r>
            <a:r>
              <a:rPr lang="en-US" sz="1600" dirty="0" smtClean="0">
                <a:latin typeface="Cambria" pitchFamily="18" charset="0"/>
              </a:rPr>
              <a:t>, and SZA (Sun Zenith Angle) can all be determined from the Metadata that came from the Level 1 Product.  </a:t>
            </a:r>
            <a:endParaRPr lang="en-US" sz="1600" dirty="0">
              <a:latin typeface="Cambria" pitchFamily="18" charset="0"/>
            </a:endParaRPr>
          </a:p>
          <a:p>
            <a:pPr lvl="1">
              <a:buFont typeface="+mj-lt"/>
              <a:buAutoNum type="arabicPeriod"/>
            </a:pPr>
            <a:r>
              <a:rPr lang="en-US" sz="1200" dirty="0" smtClean="0">
                <a:latin typeface="Cambria" pitchFamily="18" charset="0"/>
              </a:rPr>
              <a:t>Day of the Year refers to the Julian date (a number from 1-366). </a:t>
            </a:r>
            <a:endParaRPr lang="en-US" sz="1200" dirty="0">
              <a:latin typeface="Cambria"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32" y="2602657"/>
            <a:ext cx="3505803" cy="2268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flipH="1">
            <a:off x="3258105" y="3639845"/>
            <a:ext cx="1633491" cy="55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18230" y="3428900"/>
            <a:ext cx="2334827" cy="307777"/>
          </a:xfrm>
          <a:prstGeom prst="rect">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latin typeface="Cambria" pitchFamily="18" charset="0"/>
              </a:rPr>
              <a:t>SZA = 90° – sun elevation</a:t>
            </a:r>
            <a:endParaRPr lang="en-US" sz="1400" dirty="0">
              <a:latin typeface="Cambria" pitchFamily="18" charset="0"/>
            </a:endParaRPr>
          </a:p>
        </p:txBody>
      </p:sp>
      <p:sp>
        <p:nvSpPr>
          <p:cNvPr id="9" name="TextBox 8"/>
          <p:cNvSpPr txBox="1"/>
          <p:nvPr/>
        </p:nvSpPr>
        <p:spPr>
          <a:xfrm>
            <a:off x="363983" y="5104659"/>
            <a:ext cx="8469297" cy="1323439"/>
          </a:xfrm>
          <a:prstGeom prst="rect">
            <a:avLst/>
          </a:prstGeom>
          <a:noFill/>
        </p:spPr>
        <p:txBody>
          <a:bodyPr wrap="square" rtlCol="0">
            <a:spAutoFit/>
          </a:bodyPr>
          <a:lstStyle/>
          <a:p>
            <a:pPr marL="342900" indent="-342900">
              <a:buFont typeface="+mj-lt"/>
              <a:buAutoNum type="arabicPeriod" startAt="7"/>
            </a:pPr>
            <a:r>
              <a:rPr lang="en-US" sz="1600" dirty="0" err="1" smtClean="0">
                <a:latin typeface="Cambria" pitchFamily="18" charset="0"/>
              </a:rPr>
              <a:t>ESun</a:t>
            </a:r>
            <a:r>
              <a:rPr lang="en-US" sz="1600" dirty="0" smtClean="0">
                <a:latin typeface="Cambria" pitchFamily="18" charset="0"/>
              </a:rPr>
              <a:t> values for Bands 1-5 and 7 and K values for Band 6 can be found in the “Landsat Calibration Summary” attached to the email the model came with.</a:t>
            </a:r>
          </a:p>
          <a:p>
            <a:pPr marL="342900" indent="-342900">
              <a:buFont typeface="+mj-lt"/>
              <a:buAutoNum type="arabicPeriod" startAt="7"/>
            </a:pPr>
            <a:r>
              <a:rPr lang="en-US" sz="1600" dirty="0" smtClean="0">
                <a:latin typeface="Cambria" pitchFamily="18" charset="0"/>
              </a:rPr>
              <a:t>All boxes should be colored in. Click the check mark button at the top of the screen to verify that everything is correct, and then click the Run button right next to the check mark.</a:t>
            </a:r>
          </a:p>
          <a:p>
            <a:pPr marL="342900" indent="-342900">
              <a:buFont typeface="+mj-lt"/>
              <a:buAutoNum type="arabicPeriod" startAt="7"/>
            </a:pPr>
            <a:r>
              <a:rPr lang="en-US" sz="1600" dirty="0" smtClean="0">
                <a:latin typeface="Cambria" pitchFamily="18" charset="0"/>
              </a:rPr>
              <a:t>Once it is finished running, the corrected bands are available for use.</a:t>
            </a:r>
            <a:endParaRPr lang="en-US" sz="1600" dirty="0">
              <a:latin typeface="Cambria" pitchFamily="18" charset="0"/>
            </a:endParaRPr>
          </a:p>
        </p:txBody>
      </p:sp>
    </p:spTree>
    <p:extLst>
      <p:ext uri="{BB962C8B-B14F-4D97-AF65-F5344CB8AC3E}">
        <p14:creationId xmlns:p14="http://schemas.microsoft.com/office/powerpoint/2010/main" val="3852469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570" y="849091"/>
            <a:ext cx="7147230" cy="1444841"/>
          </a:xfrm>
        </p:spPr>
        <p:txBody>
          <a:bodyPr>
            <a:noAutofit/>
          </a:bodyPr>
          <a:lstStyle/>
          <a:p>
            <a:pPr marL="685800" lvl="1" indent="-228600">
              <a:buAutoNum type="arabicPeriod"/>
            </a:pPr>
            <a:r>
              <a:rPr lang="en-US" sz="1600" dirty="0" smtClean="0">
                <a:latin typeface="Cambria" pitchFamily="18" charset="0"/>
              </a:rPr>
              <a:t>Open </a:t>
            </a:r>
            <a:r>
              <a:rPr lang="en-US" sz="1600" dirty="0" err="1" smtClean="0">
                <a:latin typeface="Cambria" pitchFamily="18" charset="0"/>
              </a:rPr>
              <a:t>ArcMap</a:t>
            </a:r>
            <a:r>
              <a:rPr lang="en-US" sz="1600" dirty="0" smtClean="0">
                <a:latin typeface="Cambria" pitchFamily="18" charset="0"/>
              </a:rPr>
              <a:t> 10 and select the Add Data button </a:t>
            </a:r>
          </a:p>
          <a:p>
            <a:pPr marL="685800" lvl="1" indent="-228600">
              <a:buAutoNum type="arabicPeriod"/>
            </a:pPr>
            <a:r>
              <a:rPr lang="en-US" sz="1600" dirty="0" smtClean="0">
                <a:latin typeface="Cambria" pitchFamily="18" charset="0"/>
              </a:rPr>
              <a:t>Add reflectance bands 3 and 4 to </a:t>
            </a:r>
            <a:r>
              <a:rPr lang="en-US" sz="1600" dirty="0" err="1" smtClean="0">
                <a:latin typeface="Cambria" pitchFamily="18" charset="0"/>
              </a:rPr>
              <a:t>ArcMap</a:t>
            </a:r>
            <a:r>
              <a:rPr lang="en-US" sz="1600" dirty="0" smtClean="0">
                <a:latin typeface="Cambria" pitchFamily="18" charset="0"/>
              </a:rPr>
              <a:t> and click the toolbox icon</a:t>
            </a:r>
          </a:p>
          <a:p>
            <a:pPr marL="685800" lvl="1" indent="-228600">
              <a:buAutoNum type="arabicPeriod"/>
            </a:pPr>
            <a:r>
              <a:rPr lang="en-US" sz="1600" dirty="0" smtClean="0">
                <a:latin typeface="Cambria" pitchFamily="18" charset="0"/>
              </a:rPr>
              <a:t>Once in the toolbox window, click Spatial Analyst -&gt; Map Algebra -&gt; Raster Calculator</a:t>
            </a:r>
          </a:p>
          <a:p>
            <a:pPr marL="685800" lvl="1" indent="-228600">
              <a:buAutoNum type="arabicPeriod"/>
            </a:pPr>
            <a:r>
              <a:rPr lang="en-US" sz="1600" dirty="0" smtClean="0">
                <a:latin typeface="Cambria" pitchFamily="18" charset="0"/>
              </a:rPr>
              <a:t>In the Raster Calculator, double-click </a:t>
            </a:r>
            <a:r>
              <a:rPr lang="en-US" sz="1600" dirty="0" smtClean="0">
                <a:solidFill>
                  <a:srgbClr val="FF0000"/>
                </a:solidFill>
                <a:latin typeface="Cambria" pitchFamily="18" charset="0"/>
              </a:rPr>
              <a:t>Float</a:t>
            </a:r>
            <a:r>
              <a:rPr lang="en-US" sz="1600" dirty="0" smtClean="0">
                <a:latin typeface="Cambria" pitchFamily="18" charset="0"/>
              </a:rPr>
              <a:t> and input the following equation:</a:t>
            </a:r>
          </a:p>
          <a:p>
            <a:pPr marL="457200" lvl="1" indent="0">
              <a:buNone/>
            </a:pPr>
            <a:r>
              <a:rPr lang="en-US" sz="1600" dirty="0">
                <a:latin typeface="Cambria" pitchFamily="18" charset="0"/>
              </a:rPr>
              <a:t>	</a:t>
            </a:r>
            <a:r>
              <a:rPr lang="en-US" sz="1600" dirty="0" smtClean="0">
                <a:latin typeface="Cambria" pitchFamily="18" charset="0"/>
              </a:rPr>
              <a:t>	(Band 4 - Band 3)/(Band 4 + Band 3)</a:t>
            </a:r>
          </a:p>
          <a:p>
            <a:pPr marL="685800" lvl="1" indent="-228600">
              <a:buFont typeface="+mj-lt"/>
              <a:buAutoNum type="arabicPeriod" startAt="5"/>
            </a:pPr>
            <a:r>
              <a:rPr lang="en-US" sz="1600" dirty="0" smtClean="0">
                <a:latin typeface="Cambria" pitchFamily="18" charset="0"/>
              </a:rPr>
              <a:t>Save the output file and click OK; once </a:t>
            </a:r>
            <a:r>
              <a:rPr lang="en-US" sz="1600" dirty="0" err="1" smtClean="0">
                <a:latin typeface="Cambria" pitchFamily="18" charset="0"/>
              </a:rPr>
              <a:t>ArcMap</a:t>
            </a:r>
            <a:r>
              <a:rPr lang="en-US" sz="1600" dirty="0" smtClean="0">
                <a:latin typeface="Cambria" pitchFamily="18" charset="0"/>
              </a:rPr>
              <a:t> is finished processing, the map will appear.</a:t>
            </a:r>
            <a:endParaRPr lang="en-US" sz="1600" dirty="0">
              <a:latin typeface="Cambria" pitchFamily="18" charset="0"/>
            </a:endParaRPr>
          </a:p>
          <a:p>
            <a:endParaRPr lang="en-US" sz="2000" b="1" dirty="0" smtClean="0">
              <a:latin typeface="Cambria" pitchFamily="18" charset="0"/>
            </a:endParaRPr>
          </a:p>
        </p:txBody>
      </p:sp>
      <p:cxnSp>
        <p:nvCxnSpPr>
          <p:cNvPr id="5" name="Straight Arrow Connector 4"/>
          <p:cNvCxnSpPr/>
          <p:nvPr/>
        </p:nvCxnSpPr>
        <p:spPr>
          <a:xfrm>
            <a:off x="5617647" y="1203749"/>
            <a:ext cx="6747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106" y="1113249"/>
            <a:ext cx="209579" cy="181000"/>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5457" t="23520" r="5404" b="22295"/>
          <a:stretch/>
        </p:blipFill>
        <p:spPr>
          <a:xfrm>
            <a:off x="285751" y="3762375"/>
            <a:ext cx="5806177" cy="2472520"/>
          </a:xfrm>
          <a:prstGeom prst="rect">
            <a:avLst/>
          </a:prstGeom>
          <a:ln>
            <a:solidFill>
              <a:srgbClr val="000000"/>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322" y="3192081"/>
            <a:ext cx="2317073" cy="3276524"/>
          </a:xfrm>
          <a:prstGeom prst="rect">
            <a:avLst/>
          </a:prstGeom>
        </p:spPr>
      </p:pic>
      <p:sp>
        <p:nvSpPr>
          <p:cNvPr id="11" name="Right Arrow 10"/>
          <p:cNvSpPr/>
          <p:nvPr/>
        </p:nvSpPr>
        <p:spPr>
          <a:xfrm>
            <a:off x="6177653" y="4746005"/>
            <a:ext cx="572611" cy="16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732061" y="6406305"/>
            <a:ext cx="1992839" cy="276999"/>
          </a:xfrm>
          <a:prstGeom prst="rect">
            <a:avLst/>
          </a:prstGeom>
          <a:noFill/>
        </p:spPr>
        <p:txBody>
          <a:bodyPr wrap="square" rtlCol="0">
            <a:spAutoFit/>
          </a:bodyPr>
          <a:lstStyle/>
          <a:p>
            <a:r>
              <a:rPr lang="en-US" sz="1200" dirty="0" smtClean="0">
                <a:latin typeface="Cambria" pitchFamily="18" charset="0"/>
              </a:rPr>
              <a:t>Mid-fire NDVI for Pains Bay</a:t>
            </a:r>
            <a:endParaRPr lang="en-US" sz="1200" dirty="0">
              <a:latin typeface="Cambria" pitchFamily="18" charset="0"/>
            </a:endParaRPr>
          </a:p>
        </p:txBody>
      </p:sp>
      <p:sp>
        <p:nvSpPr>
          <p:cNvPr id="2" name="TextBox 1"/>
          <p:cNvSpPr txBox="1"/>
          <p:nvPr/>
        </p:nvSpPr>
        <p:spPr>
          <a:xfrm>
            <a:off x="675409" y="296597"/>
            <a:ext cx="7429500" cy="492443"/>
          </a:xfrm>
          <a:prstGeom prst="rect">
            <a:avLst/>
          </a:prstGeom>
          <a:noFill/>
        </p:spPr>
        <p:txBody>
          <a:bodyPr wrap="square" rtlCol="0">
            <a:spAutoFit/>
          </a:bodyPr>
          <a:lstStyle/>
          <a:p>
            <a:pPr algn="ctr"/>
            <a:r>
              <a:rPr lang="en-US" sz="2600" dirty="0">
                <a:latin typeface="Cambria" pitchFamily="18" charset="0"/>
              </a:rPr>
              <a:t>Normalized </a:t>
            </a:r>
            <a:r>
              <a:rPr lang="en-US" sz="2600" dirty="0" smtClean="0">
                <a:latin typeface="Cambria" pitchFamily="18" charset="0"/>
              </a:rPr>
              <a:t>Difference </a:t>
            </a:r>
            <a:r>
              <a:rPr lang="en-US" sz="2600" dirty="0">
                <a:latin typeface="Cambria" pitchFamily="18" charset="0"/>
              </a:rPr>
              <a:t>Vegetation Index (NDVI)</a:t>
            </a:r>
          </a:p>
        </p:txBody>
      </p:sp>
    </p:spTree>
    <p:extLst>
      <p:ext uri="{BB962C8B-B14F-4D97-AF65-F5344CB8AC3E}">
        <p14:creationId xmlns:p14="http://schemas.microsoft.com/office/powerpoint/2010/main" val="343864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65"/>
            <a:ext cx="8229600" cy="1143000"/>
          </a:xfrm>
        </p:spPr>
        <p:txBody>
          <a:bodyPr>
            <a:normAutofit/>
          </a:bodyPr>
          <a:lstStyle/>
          <a:p>
            <a:r>
              <a:rPr lang="en-US" sz="3200" dirty="0">
                <a:latin typeface="Cambria" pitchFamily="18" charset="0"/>
              </a:rPr>
              <a:t>Normalized </a:t>
            </a:r>
            <a:r>
              <a:rPr lang="en-US" sz="3200" dirty="0" smtClean="0">
                <a:latin typeface="Cambria" pitchFamily="18" charset="0"/>
              </a:rPr>
              <a:t>difference </a:t>
            </a:r>
            <a:r>
              <a:rPr lang="en-US" sz="3200" dirty="0">
                <a:latin typeface="Cambria" pitchFamily="18" charset="0"/>
              </a:rPr>
              <a:t>Moisture </a:t>
            </a:r>
            <a:r>
              <a:rPr lang="en-US" sz="3200" dirty="0" smtClean="0">
                <a:latin typeface="Cambria" pitchFamily="18" charset="0"/>
              </a:rPr>
              <a:t>Index (NDMI)</a:t>
            </a:r>
            <a:endParaRPr lang="en-US" sz="3200" dirty="0">
              <a:latin typeface="Cambria"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4883" y="4590282"/>
            <a:ext cx="2901628" cy="2068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23" y="967850"/>
            <a:ext cx="7531533" cy="348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70803" y="1091045"/>
            <a:ext cx="8013550" cy="5567890"/>
          </a:xfrm>
        </p:spPr>
        <p:txBody>
          <a:bodyPr>
            <a:normAutofit/>
          </a:bodyPr>
          <a:lstStyle/>
          <a:p>
            <a:pPr marL="685800" lvl="1" indent="-228600">
              <a:buAutoNum type="arabicPeriod"/>
            </a:pPr>
            <a:r>
              <a:rPr lang="en-US" sz="1300" dirty="0" smtClean="0">
                <a:latin typeface="Cambria" pitchFamily="18" charset="0"/>
              </a:rPr>
              <a:t>Open </a:t>
            </a:r>
            <a:r>
              <a:rPr lang="en-US" sz="1300" dirty="0" err="1">
                <a:latin typeface="Cambria" pitchFamily="18" charset="0"/>
              </a:rPr>
              <a:t>ArcMap</a:t>
            </a:r>
            <a:r>
              <a:rPr lang="en-US" sz="1300" dirty="0">
                <a:latin typeface="Cambria" pitchFamily="18" charset="0"/>
              </a:rPr>
              <a:t> 10 and select the Add Data button </a:t>
            </a:r>
          </a:p>
          <a:p>
            <a:pPr marL="685800" lvl="1" indent="-228600">
              <a:buAutoNum type="arabicPeriod"/>
            </a:pPr>
            <a:r>
              <a:rPr lang="en-US" sz="1300" dirty="0">
                <a:latin typeface="Cambria" pitchFamily="18" charset="0"/>
              </a:rPr>
              <a:t>Add reflectance bands </a:t>
            </a:r>
            <a:r>
              <a:rPr lang="en-US" sz="1300" dirty="0" smtClean="0">
                <a:latin typeface="Cambria" pitchFamily="18" charset="0"/>
              </a:rPr>
              <a:t>4 </a:t>
            </a:r>
            <a:r>
              <a:rPr lang="en-US" sz="1300" dirty="0">
                <a:latin typeface="Cambria" pitchFamily="18" charset="0"/>
              </a:rPr>
              <a:t>and </a:t>
            </a:r>
            <a:r>
              <a:rPr lang="en-US" sz="1300" dirty="0" smtClean="0">
                <a:latin typeface="Cambria" pitchFamily="18" charset="0"/>
              </a:rPr>
              <a:t>5 </a:t>
            </a:r>
            <a:r>
              <a:rPr lang="en-US" sz="1300" dirty="0">
                <a:latin typeface="Cambria" pitchFamily="18" charset="0"/>
              </a:rPr>
              <a:t>to </a:t>
            </a:r>
            <a:r>
              <a:rPr lang="en-US" sz="1300" dirty="0" err="1">
                <a:latin typeface="Cambria" pitchFamily="18" charset="0"/>
              </a:rPr>
              <a:t>ArcMap</a:t>
            </a:r>
            <a:r>
              <a:rPr lang="en-US" sz="1300" dirty="0">
                <a:latin typeface="Cambria" pitchFamily="18" charset="0"/>
              </a:rPr>
              <a:t> and click the </a:t>
            </a: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toolbox icon</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
            </a:r>
            <a:br>
              <a:rPr lang="en-US" sz="1300" dirty="0" smtClean="0">
                <a:latin typeface="Cambria" pitchFamily="18" charset="0"/>
              </a:rPr>
            </a:br>
            <a:r>
              <a:rPr lang="en-US" sz="1000" dirty="0" smtClean="0">
                <a:latin typeface="Cambria" pitchFamily="18" charset="0"/>
              </a:rPr>
              <a:t/>
            </a:r>
            <a:br>
              <a:rPr lang="en-US" sz="1000" dirty="0" smtClean="0">
                <a:latin typeface="Cambria" pitchFamily="18" charset="0"/>
              </a:rPr>
            </a:br>
            <a:endParaRPr lang="en-US" sz="1300" dirty="0">
              <a:latin typeface="Cambria" pitchFamily="18" charset="0"/>
            </a:endParaRPr>
          </a:p>
          <a:p>
            <a:pPr marL="685800" lvl="1" indent="-228600">
              <a:buAutoNum type="arabicPeriod"/>
            </a:pPr>
            <a:r>
              <a:rPr lang="en-US" sz="1300" dirty="0">
                <a:latin typeface="Cambria" pitchFamily="18" charset="0"/>
              </a:rPr>
              <a:t>Once in the toolbox window click </a:t>
            </a:r>
            <a:br>
              <a:rPr lang="en-US" sz="1300" dirty="0">
                <a:latin typeface="Cambria" pitchFamily="18" charset="0"/>
              </a:rPr>
            </a:br>
            <a:r>
              <a:rPr lang="en-US" sz="1300" dirty="0" smtClean="0">
                <a:latin typeface="Cambria" pitchFamily="18" charset="0"/>
              </a:rPr>
              <a:t>Spatial </a:t>
            </a:r>
            <a:r>
              <a:rPr lang="en-US" sz="1300" dirty="0">
                <a:latin typeface="Cambria" pitchFamily="18" charset="0"/>
              </a:rPr>
              <a:t>Analyst -&gt; </a:t>
            </a:r>
            <a:r>
              <a:rPr lang="en-US" sz="1300" dirty="0" smtClean="0">
                <a:latin typeface="Cambria" pitchFamily="18" charset="0"/>
              </a:rPr>
              <a:t>Map</a:t>
            </a:r>
            <a:r>
              <a:rPr lang="en-US" sz="1300" dirty="0">
                <a:latin typeface="Cambria" pitchFamily="18" charset="0"/>
              </a:rPr>
              <a:t> </a:t>
            </a:r>
            <a:r>
              <a:rPr lang="en-US" sz="1300" dirty="0" smtClean="0">
                <a:latin typeface="Cambria" pitchFamily="18" charset="0"/>
              </a:rPr>
              <a:t>Algebra </a:t>
            </a:r>
            <a:r>
              <a:rPr lang="en-US" sz="1300" dirty="0">
                <a:latin typeface="Cambria" pitchFamily="18" charset="0"/>
              </a:rPr>
              <a:t>-&gt; Raster Calculator</a:t>
            </a:r>
          </a:p>
          <a:p>
            <a:pPr marL="685800" lvl="1" indent="-228600">
              <a:buAutoNum type="arabicPeriod"/>
            </a:pPr>
            <a:r>
              <a:rPr lang="en-US" sz="1300" dirty="0">
                <a:latin typeface="Cambria" pitchFamily="18" charset="0"/>
              </a:rPr>
              <a:t>In the Raster Calculator, double-click </a:t>
            </a:r>
            <a:r>
              <a:rPr lang="en-US" sz="1300" dirty="0">
                <a:solidFill>
                  <a:srgbClr val="FF0000"/>
                </a:solidFill>
                <a:latin typeface="Cambria" pitchFamily="18" charset="0"/>
              </a:rPr>
              <a:t>Float</a:t>
            </a:r>
            <a:r>
              <a:rPr lang="en-US" sz="1300" dirty="0">
                <a:latin typeface="Cambria" pitchFamily="18" charset="0"/>
              </a:rPr>
              <a:t> and input the </a:t>
            </a: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following </a:t>
            </a:r>
            <a:r>
              <a:rPr lang="en-US" sz="1300" dirty="0">
                <a:latin typeface="Cambria" pitchFamily="18" charset="0"/>
              </a:rPr>
              <a:t>equation:</a:t>
            </a:r>
          </a:p>
          <a:p>
            <a:pPr marL="457200" lvl="1" indent="0">
              <a:buNone/>
            </a:pPr>
            <a:r>
              <a:rPr lang="en-US" sz="1300" dirty="0">
                <a:latin typeface="Cambria" pitchFamily="18" charset="0"/>
              </a:rPr>
              <a:t>	</a:t>
            </a:r>
            <a:r>
              <a:rPr lang="en-US" sz="1300" dirty="0" smtClean="0">
                <a:latin typeface="Cambria" pitchFamily="18" charset="0"/>
              </a:rPr>
              <a:t>(</a:t>
            </a:r>
            <a:r>
              <a:rPr lang="en-US" sz="1300" dirty="0">
                <a:latin typeface="Cambria" pitchFamily="18" charset="0"/>
              </a:rPr>
              <a:t>Band </a:t>
            </a:r>
            <a:r>
              <a:rPr lang="en-US" sz="1300" dirty="0" smtClean="0">
                <a:latin typeface="Cambria" pitchFamily="18" charset="0"/>
              </a:rPr>
              <a:t>4 - </a:t>
            </a:r>
            <a:r>
              <a:rPr lang="en-US" sz="1300" dirty="0">
                <a:latin typeface="Cambria" pitchFamily="18" charset="0"/>
              </a:rPr>
              <a:t>Band </a:t>
            </a:r>
            <a:r>
              <a:rPr lang="en-US" sz="1300" dirty="0" smtClean="0">
                <a:latin typeface="Cambria" pitchFamily="18" charset="0"/>
              </a:rPr>
              <a:t>5)/(</a:t>
            </a:r>
            <a:r>
              <a:rPr lang="en-US" sz="1300" dirty="0">
                <a:latin typeface="Cambria" pitchFamily="18" charset="0"/>
              </a:rPr>
              <a:t>Band 4 + Band </a:t>
            </a:r>
            <a:r>
              <a:rPr lang="en-US" sz="1300" dirty="0" smtClean="0">
                <a:latin typeface="Cambria" pitchFamily="18" charset="0"/>
              </a:rPr>
              <a:t>5)</a:t>
            </a:r>
            <a:endParaRPr lang="en-US" sz="1300" dirty="0">
              <a:latin typeface="Cambria" pitchFamily="18" charset="0"/>
            </a:endParaRPr>
          </a:p>
          <a:p>
            <a:pPr marL="685800" lvl="1" indent="-228600">
              <a:buFont typeface="+mj-lt"/>
              <a:buAutoNum type="arabicPeriod" startAt="5"/>
            </a:pPr>
            <a:r>
              <a:rPr lang="en-US" sz="1300" dirty="0">
                <a:latin typeface="Cambria" pitchFamily="18" charset="0"/>
              </a:rPr>
              <a:t>Save the output file and click OK; once </a:t>
            </a:r>
            <a:r>
              <a:rPr lang="en-US" sz="1300" dirty="0" err="1">
                <a:latin typeface="Cambria" pitchFamily="18" charset="0"/>
              </a:rPr>
              <a:t>ArcMap</a:t>
            </a:r>
            <a:r>
              <a:rPr lang="en-US" sz="1300" dirty="0">
                <a:latin typeface="Cambria" pitchFamily="18" charset="0"/>
              </a:rPr>
              <a:t> is finished </a:t>
            </a:r>
            <a:r>
              <a:rPr lang="en-US" sz="1300" dirty="0" smtClean="0">
                <a:latin typeface="Cambria" pitchFamily="18" charset="0"/>
              </a:rPr>
              <a:t/>
            </a:r>
            <a:br>
              <a:rPr lang="en-US" sz="1300" dirty="0" smtClean="0">
                <a:latin typeface="Cambria" pitchFamily="18" charset="0"/>
              </a:rPr>
            </a:br>
            <a:r>
              <a:rPr lang="en-US" sz="1300" dirty="0" smtClean="0">
                <a:latin typeface="Cambria" pitchFamily="18" charset="0"/>
              </a:rPr>
              <a:t>processing</a:t>
            </a:r>
            <a:r>
              <a:rPr lang="en-US" sz="1300" dirty="0">
                <a:latin typeface="Cambria" pitchFamily="18" charset="0"/>
              </a:rPr>
              <a:t>, the map will appear</a:t>
            </a:r>
            <a:r>
              <a:rPr lang="en-US" sz="1300" dirty="0" smtClean="0">
                <a:latin typeface="Cambria" pitchFamily="18" charset="0"/>
              </a:rPr>
              <a:t>.</a:t>
            </a:r>
          </a:p>
          <a:p>
            <a:pPr marL="685800" lvl="1" indent="-228600">
              <a:buFont typeface="+mj-lt"/>
              <a:buAutoNum type="arabicPeriod" startAt="5"/>
            </a:pPr>
            <a:r>
              <a:rPr lang="en-US" sz="1300" dirty="0" smtClean="0">
                <a:latin typeface="Cambria" pitchFamily="18" charset="0"/>
              </a:rPr>
              <a:t>You may change the color ramp to easier view/display </a:t>
            </a:r>
          </a:p>
          <a:p>
            <a:pPr marL="457200" lvl="1" indent="0">
              <a:buNone/>
            </a:pPr>
            <a:r>
              <a:rPr lang="en-US" sz="1300" dirty="0">
                <a:latin typeface="Cambria" pitchFamily="18" charset="0"/>
              </a:rPr>
              <a:t>	</a:t>
            </a:r>
            <a:r>
              <a:rPr lang="en-US" sz="1300" dirty="0" smtClean="0">
                <a:latin typeface="Cambria" pitchFamily="18" charset="0"/>
              </a:rPr>
              <a:t>changes in values</a:t>
            </a:r>
            <a:endParaRPr lang="en-US" sz="1300" dirty="0">
              <a:latin typeface="Cambria" pitchFamily="18" charset="0"/>
            </a:endParaRPr>
          </a:p>
          <a:p>
            <a:endParaRPr lang="en-US" dirty="0"/>
          </a:p>
        </p:txBody>
      </p:sp>
      <p:cxnSp>
        <p:nvCxnSpPr>
          <p:cNvPr id="5" name="Straight Arrow Connector 4"/>
          <p:cNvCxnSpPr/>
          <p:nvPr/>
        </p:nvCxnSpPr>
        <p:spPr>
          <a:xfrm>
            <a:off x="3148445" y="4000500"/>
            <a:ext cx="2416438"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96871" y="6351159"/>
            <a:ext cx="2237651" cy="307777"/>
          </a:xfrm>
          <a:prstGeom prst="rect">
            <a:avLst/>
          </a:prstGeom>
          <a:noFill/>
        </p:spPr>
        <p:txBody>
          <a:bodyPr wrap="square" rtlCol="0">
            <a:spAutoFit/>
          </a:bodyPr>
          <a:lstStyle/>
          <a:p>
            <a:r>
              <a:rPr lang="en-US" sz="1400" dirty="0" smtClean="0">
                <a:solidFill>
                  <a:schemeClr val="bg1"/>
                </a:solidFill>
                <a:latin typeface="Cambria" pitchFamily="18" charset="0"/>
              </a:rPr>
              <a:t>NDMI for Juniper Road fire</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val="2961878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38260" y="192820"/>
            <a:ext cx="8229600" cy="1143000"/>
          </a:xfrm>
        </p:spPr>
        <p:txBody>
          <a:bodyPr>
            <a:normAutofit fontScale="90000"/>
          </a:bodyPr>
          <a:lstStyle/>
          <a:p>
            <a:r>
              <a:rPr lang="en-US" sz="4200" dirty="0" smtClean="0">
                <a:latin typeface="Cambria" pitchFamily="18" charset="0"/>
              </a:rPr>
              <a:t>Normalized Multi-band Drought Index (NMDI)</a:t>
            </a:r>
            <a:endParaRPr lang="en-US" sz="4200" dirty="0">
              <a:latin typeface="Cambria" pitchFamily="18" charset="0"/>
            </a:endParaRPr>
          </a:p>
        </p:txBody>
      </p:sp>
      <p:sp>
        <p:nvSpPr>
          <p:cNvPr id="3" name="Content Placeholder 5"/>
          <p:cNvSpPr>
            <a:spLocks noGrp="1"/>
          </p:cNvSpPr>
          <p:nvPr>
            <p:ph idx="1"/>
          </p:nvPr>
        </p:nvSpPr>
        <p:spPr>
          <a:xfrm>
            <a:off x="157795" y="1365532"/>
            <a:ext cx="8840548" cy="1029674"/>
          </a:xfrm>
        </p:spPr>
        <p:txBody>
          <a:bodyPr>
            <a:normAutofit/>
          </a:bodyPr>
          <a:lstStyle/>
          <a:p>
            <a:pPr marL="514350" indent="-514350">
              <a:buFont typeface="+mj-lt"/>
              <a:buAutoNum type="arabicPeriod"/>
            </a:pPr>
            <a:r>
              <a:rPr lang="en-US" sz="1900" dirty="0" smtClean="0">
                <a:latin typeface="Cambria" pitchFamily="18" charset="0"/>
              </a:rPr>
              <a:t>Provided with the deliverables are four Model Builder models that will automate analyzing multiple MODIS images (MOD09GA/MYD09GA) to create NMDIs.</a:t>
            </a:r>
          </a:p>
        </p:txBody>
      </p:sp>
      <p:sp>
        <p:nvSpPr>
          <p:cNvPr id="2" name="Rectangle 1"/>
          <p:cNvSpPr/>
          <p:nvPr/>
        </p:nvSpPr>
        <p:spPr>
          <a:xfrm>
            <a:off x="5093934" y="2356094"/>
            <a:ext cx="1157161" cy="396512"/>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Original</a:t>
            </a:r>
            <a:endParaRPr lang="en-US" dirty="0">
              <a:solidFill>
                <a:prstClr val="white"/>
              </a:solidFill>
            </a:endParaRPr>
          </a:p>
        </p:txBody>
      </p:sp>
      <p:sp>
        <p:nvSpPr>
          <p:cNvPr id="5" name="Rectangle 4"/>
          <p:cNvSpPr/>
          <p:nvPr/>
        </p:nvSpPr>
        <p:spPr>
          <a:xfrm>
            <a:off x="6398101" y="2356094"/>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Processed</a:t>
            </a:r>
            <a:endParaRPr lang="en-US" dirty="0">
              <a:solidFill>
                <a:prstClr val="white"/>
              </a:solidFill>
            </a:endParaRPr>
          </a:p>
        </p:txBody>
      </p:sp>
      <p:sp>
        <p:nvSpPr>
          <p:cNvPr id="10" name="Rectangle 9"/>
          <p:cNvSpPr/>
          <p:nvPr/>
        </p:nvSpPr>
        <p:spPr>
          <a:xfrm>
            <a:off x="6390009" y="2911750"/>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NMDI</a:t>
            </a:r>
            <a:endParaRPr lang="en-US" dirty="0">
              <a:solidFill>
                <a:prstClr val="white"/>
              </a:solidFill>
            </a:endParaRPr>
          </a:p>
        </p:txBody>
      </p:sp>
      <p:sp>
        <p:nvSpPr>
          <p:cNvPr id="11" name="Rectangle 10"/>
          <p:cNvSpPr/>
          <p:nvPr/>
        </p:nvSpPr>
        <p:spPr>
          <a:xfrm>
            <a:off x="6398101" y="3460662"/>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Masked</a:t>
            </a:r>
            <a:endParaRPr lang="en-US" dirty="0">
              <a:solidFill>
                <a:prstClr val="white"/>
              </a:solidFill>
            </a:endParaRPr>
          </a:p>
        </p:txBody>
      </p:sp>
      <p:sp>
        <p:nvSpPr>
          <p:cNvPr id="12" name="Rectangle 11"/>
          <p:cNvSpPr/>
          <p:nvPr/>
        </p:nvSpPr>
        <p:spPr>
          <a:xfrm>
            <a:off x="5093935" y="4016348"/>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Area1</a:t>
            </a:r>
            <a:endParaRPr lang="en-US" dirty="0">
              <a:solidFill>
                <a:prstClr val="white"/>
              </a:solidFill>
            </a:endParaRPr>
          </a:p>
        </p:txBody>
      </p:sp>
      <p:sp>
        <p:nvSpPr>
          <p:cNvPr id="13" name="Rectangle 12"/>
          <p:cNvSpPr/>
          <p:nvPr/>
        </p:nvSpPr>
        <p:spPr>
          <a:xfrm>
            <a:off x="6398101" y="4002867"/>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Area2</a:t>
            </a:r>
            <a:endParaRPr lang="en-US" dirty="0">
              <a:solidFill>
                <a:prstClr val="white"/>
              </a:solidFill>
            </a:endParaRPr>
          </a:p>
        </p:txBody>
      </p:sp>
      <p:sp>
        <p:nvSpPr>
          <p:cNvPr id="14" name="Rectangle 13"/>
          <p:cNvSpPr/>
          <p:nvPr/>
        </p:nvSpPr>
        <p:spPr>
          <a:xfrm>
            <a:off x="7721149" y="4016348"/>
            <a:ext cx="1157161" cy="39651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a:t>
            </a:r>
            <a:endParaRPr lang="en-US" dirty="0">
              <a:solidFill>
                <a:prstClr val="white"/>
              </a:solidFill>
            </a:endParaRPr>
          </a:p>
        </p:txBody>
      </p:sp>
      <p:cxnSp>
        <p:nvCxnSpPr>
          <p:cNvPr id="16" name="Straight Arrow Connector 15"/>
          <p:cNvCxnSpPr>
            <a:stCxn id="5" idx="2"/>
            <a:endCxn id="10" idx="0"/>
          </p:cNvCxnSpPr>
          <p:nvPr/>
        </p:nvCxnSpPr>
        <p:spPr>
          <a:xfrm flipH="1">
            <a:off x="6968590" y="2752606"/>
            <a:ext cx="8092" cy="1591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960497" y="3321750"/>
            <a:ext cx="8092" cy="1591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944311" y="3857174"/>
            <a:ext cx="8092" cy="1591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51096" y="3843723"/>
            <a:ext cx="155097" cy="1725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555263" y="3865996"/>
            <a:ext cx="165886" cy="1503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1841" y="2233402"/>
            <a:ext cx="4474895" cy="2446824"/>
          </a:xfrm>
          <a:prstGeom prst="rect">
            <a:avLst/>
          </a:prstGeom>
          <a:noFill/>
        </p:spPr>
        <p:txBody>
          <a:bodyPr wrap="square" rtlCol="0">
            <a:spAutoFit/>
          </a:bodyPr>
          <a:lstStyle/>
          <a:p>
            <a:pPr marL="514350" indent="-514350">
              <a:buFont typeface="+mj-lt"/>
              <a:buAutoNum type="arabicPeriod" startAt="2"/>
            </a:pPr>
            <a:r>
              <a:rPr lang="en-US" sz="1900" dirty="0">
                <a:solidFill>
                  <a:prstClr val="black"/>
                </a:solidFill>
                <a:latin typeface="Cambria" pitchFamily="18" charset="0"/>
              </a:rPr>
              <a:t>Below is the suggested Folder structure to analyze the images.  </a:t>
            </a:r>
          </a:p>
          <a:p>
            <a:pPr marL="914400" lvl="1" indent="-514350">
              <a:buFont typeface="Arial" pitchFamily="34" charset="0"/>
              <a:buChar char="•"/>
            </a:pPr>
            <a:r>
              <a:rPr lang="en-US" sz="1500" dirty="0">
                <a:solidFill>
                  <a:prstClr val="black"/>
                </a:solidFill>
                <a:latin typeface="Cambria" pitchFamily="18" charset="0"/>
              </a:rPr>
              <a:t>All folder names must have no spaces or punctuation (other than an underscore).  </a:t>
            </a:r>
          </a:p>
          <a:p>
            <a:pPr marL="914400" lvl="1" indent="-514350">
              <a:buFont typeface="Arial" pitchFamily="34" charset="0"/>
              <a:buChar char="•"/>
            </a:pPr>
            <a:r>
              <a:rPr lang="en-US" sz="1500" dirty="0">
                <a:solidFill>
                  <a:prstClr val="black"/>
                </a:solidFill>
                <a:latin typeface="Cambria" pitchFamily="18" charset="0"/>
              </a:rPr>
              <a:t>Also, it is highly recommended to have the images saved in two places: </a:t>
            </a:r>
            <a:endParaRPr lang="en-US" sz="1500" dirty="0" smtClean="0">
              <a:solidFill>
                <a:prstClr val="black"/>
              </a:solidFill>
              <a:latin typeface="Cambria" pitchFamily="18" charset="0"/>
            </a:endParaRPr>
          </a:p>
          <a:p>
            <a:pPr marL="1371600" lvl="2" indent="-514350">
              <a:buFont typeface="Arial" pitchFamily="34" charset="0"/>
              <a:buChar char="•"/>
            </a:pPr>
            <a:r>
              <a:rPr lang="en-US" sz="1100" dirty="0">
                <a:solidFill>
                  <a:prstClr val="black"/>
                </a:solidFill>
                <a:latin typeface="Cambria" pitchFamily="18" charset="0"/>
              </a:rPr>
              <a:t>A</a:t>
            </a:r>
            <a:r>
              <a:rPr lang="en-US" sz="1100" dirty="0" smtClean="0">
                <a:solidFill>
                  <a:prstClr val="black"/>
                </a:solidFill>
                <a:latin typeface="Cambria" pitchFamily="18" charset="0"/>
              </a:rPr>
              <a:t> </a:t>
            </a:r>
            <a:r>
              <a:rPr lang="en-US" sz="1100" dirty="0">
                <a:solidFill>
                  <a:prstClr val="black"/>
                </a:solidFill>
                <a:latin typeface="Cambria" pitchFamily="18" charset="0"/>
              </a:rPr>
              <a:t>folder where the original images can be accessed if the processed images become corrupted or misprocessed (ex: Original</a:t>
            </a:r>
            <a:r>
              <a:rPr lang="en-US" sz="1100" dirty="0" smtClean="0">
                <a:solidFill>
                  <a:prstClr val="black"/>
                </a:solidFill>
                <a:latin typeface="Cambria" pitchFamily="18" charset="0"/>
              </a:rPr>
              <a:t>)</a:t>
            </a:r>
          </a:p>
          <a:p>
            <a:pPr marL="1371600" lvl="2" indent="-514350">
              <a:buFont typeface="Arial" pitchFamily="34" charset="0"/>
              <a:buChar char="•"/>
            </a:pPr>
            <a:r>
              <a:rPr lang="en-US" sz="1100" dirty="0">
                <a:solidFill>
                  <a:prstClr val="black"/>
                </a:solidFill>
                <a:latin typeface="Cambria" pitchFamily="18" charset="0"/>
              </a:rPr>
              <a:t>A</a:t>
            </a:r>
            <a:r>
              <a:rPr lang="en-US" sz="1100" dirty="0" smtClean="0">
                <a:solidFill>
                  <a:prstClr val="black"/>
                </a:solidFill>
                <a:latin typeface="Cambria" pitchFamily="18" charset="0"/>
              </a:rPr>
              <a:t> </a:t>
            </a:r>
            <a:r>
              <a:rPr lang="en-US" sz="1100" dirty="0">
                <a:solidFill>
                  <a:prstClr val="black"/>
                </a:solidFill>
                <a:latin typeface="Cambria" pitchFamily="18" charset="0"/>
              </a:rPr>
              <a:t>folder that </a:t>
            </a:r>
            <a:r>
              <a:rPr lang="en-US" sz="1100" dirty="0" smtClean="0">
                <a:solidFill>
                  <a:prstClr val="black"/>
                </a:solidFill>
                <a:latin typeface="Cambria" pitchFamily="18" charset="0"/>
              </a:rPr>
              <a:t>contain the </a:t>
            </a:r>
            <a:r>
              <a:rPr lang="en-US" sz="1100" dirty="0">
                <a:solidFill>
                  <a:prstClr val="black"/>
                </a:solidFill>
                <a:latin typeface="Cambria" pitchFamily="18" charset="0"/>
              </a:rPr>
              <a:t>images </a:t>
            </a:r>
            <a:r>
              <a:rPr lang="en-US" sz="1100" dirty="0" smtClean="0">
                <a:solidFill>
                  <a:prstClr val="black"/>
                </a:solidFill>
                <a:latin typeface="Cambria" pitchFamily="18" charset="0"/>
              </a:rPr>
              <a:t>that will </a:t>
            </a:r>
            <a:r>
              <a:rPr lang="en-US" sz="1100" dirty="0">
                <a:solidFill>
                  <a:prstClr val="black"/>
                </a:solidFill>
                <a:latin typeface="Cambria" pitchFamily="18" charset="0"/>
              </a:rPr>
              <a:t>be processed (ex: Processed).</a:t>
            </a:r>
          </a:p>
        </p:txBody>
      </p:sp>
      <p:sp>
        <p:nvSpPr>
          <p:cNvPr id="25" name="Content Placeholder 5"/>
          <p:cNvSpPr txBox="1">
            <a:spLocks/>
          </p:cNvSpPr>
          <p:nvPr/>
        </p:nvSpPr>
        <p:spPr>
          <a:xfrm>
            <a:off x="161841" y="4670749"/>
            <a:ext cx="8840548" cy="16086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startAt="3"/>
            </a:pPr>
            <a:r>
              <a:rPr lang="en-US" sz="1900" dirty="0" smtClean="0">
                <a:solidFill>
                  <a:prstClr val="black"/>
                </a:solidFill>
                <a:latin typeface="Cambria" pitchFamily="18" charset="0"/>
              </a:rPr>
              <a:t>The folders listed as Area1, Area2, etc. can be renamed to the name of the study area.  For example: </a:t>
            </a:r>
            <a:r>
              <a:rPr lang="en-US" sz="1900" dirty="0" err="1" smtClean="0">
                <a:solidFill>
                  <a:prstClr val="black"/>
                </a:solidFill>
                <a:latin typeface="Cambria" pitchFamily="18" charset="0"/>
              </a:rPr>
              <a:t>PainsBayFire</a:t>
            </a:r>
            <a:r>
              <a:rPr lang="en-US" sz="1900" dirty="0" smtClean="0">
                <a:solidFill>
                  <a:prstClr val="black"/>
                </a:solidFill>
                <a:latin typeface="Cambria" pitchFamily="18" charset="0"/>
              </a:rPr>
              <a:t>, </a:t>
            </a:r>
            <a:r>
              <a:rPr lang="en-US" sz="1900" dirty="0" err="1" smtClean="0">
                <a:solidFill>
                  <a:prstClr val="black"/>
                </a:solidFill>
                <a:latin typeface="Cambria" pitchFamily="18" charset="0"/>
              </a:rPr>
              <a:t>JuniperRoadFire</a:t>
            </a:r>
            <a:r>
              <a:rPr lang="en-US" sz="1900" dirty="0" smtClean="0">
                <a:solidFill>
                  <a:prstClr val="black"/>
                </a:solidFill>
                <a:latin typeface="Cambria" pitchFamily="18" charset="0"/>
              </a:rPr>
              <a:t>, etc.  </a:t>
            </a:r>
          </a:p>
          <a:p>
            <a:pPr marL="514350" indent="-514350">
              <a:buFont typeface="+mj-lt"/>
              <a:buAutoNum type="arabicPeriod" startAt="3"/>
            </a:pPr>
            <a:r>
              <a:rPr lang="en-US" sz="1900" dirty="0" smtClean="0">
                <a:solidFill>
                  <a:prstClr val="black"/>
                </a:solidFill>
                <a:latin typeface="Cambria" pitchFamily="18" charset="0"/>
              </a:rPr>
              <a:t>The NMDI model has four parts: Model_iterate1, Model_iterate2, Model_iterate3, and Model_iterate4.  These parts should be run in order (i.e. 1, 2, 3, 4.)</a:t>
            </a:r>
            <a:endParaRPr lang="en-US" sz="1900" dirty="0">
              <a:solidFill>
                <a:prstClr val="black"/>
              </a:solidFill>
              <a:latin typeface="Cambria" pitchFamily="18" charset="0"/>
            </a:endParaRPr>
          </a:p>
          <a:p>
            <a:pPr marL="514350" indent="-514350">
              <a:buFont typeface="+mj-lt"/>
              <a:buAutoNum type="arabicPeriod" startAt="3"/>
            </a:pPr>
            <a:endParaRPr lang="en-US" sz="1900" dirty="0" smtClean="0">
              <a:solidFill>
                <a:prstClr val="black"/>
              </a:solidFill>
              <a:latin typeface="Cambria" pitchFamily="18" charset="0"/>
            </a:endParaRPr>
          </a:p>
        </p:txBody>
      </p:sp>
    </p:spTree>
    <p:extLst>
      <p:ext uri="{BB962C8B-B14F-4D97-AF65-F5344CB8AC3E}">
        <p14:creationId xmlns:p14="http://schemas.microsoft.com/office/powerpoint/2010/main" val="3436544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13984" y="-218484"/>
            <a:ext cx="8229600" cy="1328483"/>
          </a:xfrm>
        </p:spPr>
        <p:txBody>
          <a:bodyPr>
            <a:normAutofit/>
          </a:bodyPr>
          <a:lstStyle/>
          <a:p>
            <a:r>
              <a:rPr lang="en-US" sz="35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400" i="1" dirty="0" smtClean="0">
                <a:latin typeface="Cambria" pitchFamily="18" charset="0"/>
              </a:rPr>
              <a:t>Model_iterate1</a:t>
            </a:r>
            <a:r>
              <a:rPr lang="en-US" sz="2400" dirty="0" smtClean="0">
                <a:latin typeface="Cambria" pitchFamily="18" charset="0"/>
              </a:rPr>
              <a:t>: Renaming the HDF Files to the Julian Date</a:t>
            </a:r>
            <a:endParaRPr lang="en-US" sz="2400" dirty="0">
              <a:latin typeface="Cambria" pitchFamily="18" charset="0"/>
            </a:endParaRPr>
          </a:p>
        </p:txBody>
      </p:sp>
      <p:sp>
        <p:nvSpPr>
          <p:cNvPr id="3" name="Content Placeholder 5"/>
          <p:cNvSpPr>
            <a:spLocks noGrp="1"/>
          </p:cNvSpPr>
          <p:nvPr>
            <p:ph idx="1"/>
          </p:nvPr>
        </p:nvSpPr>
        <p:spPr>
          <a:xfrm>
            <a:off x="56644" y="870061"/>
            <a:ext cx="9087356" cy="5059544"/>
          </a:xfrm>
        </p:spPr>
        <p:txBody>
          <a:bodyPr>
            <a:noAutofit/>
          </a:bodyPr>
          <a:lstStyle/>
          <a:p>
            <a:pPr marL="514350" indent="-514350">
              <a:buFont typeface="+mj-lt"/>
              <a:buAutoNum type="arabicPeriod"/>
            </a:pPr>
            <a:r>
              <a:rPr lang="en-US" sz="1500" dirty="0" smtClean="0">
                <a:latin typeface="Cambria" pitchFamily="18" charset="0"/>
              </a:rPr>
              <a:t>First, make sure all the HDF files you downloaded are in both the Original and Processed file folders. </a:t>
            </a:r>
          </a:p>
          <a:p>
            <a:pPr marL="514350" indent="-514350">
              <a:buFont typeface="+mj-lt"/>
              <a:buAutoNum type="arabicPeriod"/>
            </a:pPr>
            <a:r>
              <a:rPr lang="en-US" sz="1500" dirty="0" smtClean="0">
                <a:latin typeface="Cambria" pitchFamily="18" charset="0"/>
              </a:rPr>
              <a:t>In </a:t>
            </a:r>
            <a:r>
              <a:rPr lang="en-US" sz="1500" dirty="0" err="1" smtClean="0">
                <a:latin typeface="Cambria" pitchFamily="18" charset="0"/>
              </a:rPr>
              <a:t>ArcMap</a:t>
            </a:r>
            <a:r>
              <a:rPr lang="en-US" sz="1500" dirty="0" smtClean="0">
                <a:latin typeface="Cambria" pitchFamily="18" charset="0"/>
              </a:rPr>
              <a:t>, open </a:t>
            </a:r>
            <a:r>
              <a:rPr lang="en-US" sz="1500" dirty="0" err="1" smtClean="0">
                <a:latin typeface="Cambria" pitchFamily="18" charset="0"/>
              </a:rPr>
              <a:t>ArcToolbox</a:t>
            </a:r>
            <a:r>
              <a:rPr lang="en-US" sz="1500" dirty="0">
                <a:latin typeface="Cambria" pitchFamily="18" charset="0"/>
              </a:rPr>
              <a:t> </a:t>
            </a:r>
            <a:r>
              <a:rPr lang="en-US" sz="1500" dirty="0" smtClean="0">
                <a:latin typeface="Cambria" pitchFamily="18" charset="0"/>
              </a:rPr>
              <a:t>by going to menu bar: </a:t>
            </a:r>
            <a:r>
              <a:rPr lang="en-US" sz="1500" dirty="0" err="1" smtClean="0">
                <a:latin typeface="Cambria" pitchFamily="18" charset="0"/>
              </a:rPr>
              <a:t>Geoprocessing</a:t>
            </a:r>
            <a:r>
              <a:rPr lang="en-US" sz="1500" dirty="0" err="1" smtClean="0">
                <a:latin typeface="Arial"/>
                <a:cs typeface="Arial"/>
              </a:rPr>
              <a:t>→</a:t>
            </a:r>
            <a:r>
              <a:rPr lang="en-US" sz="1500" dirty="0" err="1" smtClean="0">
                <a:latin typeface="Cambria" pitchFamily="18" charset="0"/>
                <a:cs typeface="Arial"/>
              </a:rPr>
              <a:t>ArcToolbox</a:t>
            </a:r>
            <a:r>
              <a:rPr lang="en-US" sz="1500" dirty="0" smtClean="0">
                <a:latin typeface="Cambria" pitchFamily="18" charset="0"/>
                <a:cs typeface="Arial"/>
              </a:rPr>
              <a:t>.</a:t>
            </a:r>
          </a:p>
          <a:p>
            <a:pPr marL="514350" indent="-514350">
              <a:buFont typeface="+mj-lt"/>
              <a:buAutoNum type="arabicPeriod"/>
            </a:pPr>
            <a:r>
              <a:rPr lang="en-US" sz="1500" dirty="0" smtClean="0">
                <a:latin typeface="Cambria" pitchFamily="18" charset="0"/>
                <a:cs typeface="Arial"/>
              </a:rPr>
              <a:t>Right click the </a:t>
            </a:r>
            <a:r>
              <a:rPr lang="en-US" sz="1500" dirty="0" err="1" smtClean="0">
                <a:latin typeface="Cambria" pitchFamily="18" charset="0"/>
                <a:cs typeface="Arial"/>
              </a:rPr>
              <a:t>ArcToolbox</a:t>
            </a:r>
            <a:r>
              <a:rPr lang="en-US" sz="1500" dirty="0" smtClean="0">
                <a:latin typeface="Cambria" pitchFamily="18" charset="0"/>
                <a:cs typeface="Arial"/>
              </a:rPr>
              <a:t> heading in the toolbox and click </a:t>
            </a:r>
            <a:r>
              <a:rPr lang="en-US" sz="1500" i="1" dirty="0" smtClean="0">
                <a:latin typeface="Cambria" pitchFamily="18" charset="0"/>
                <a:cs typeface="Arial"/>
              </a:rPr>
              <a:t>Add Toolbox.</a:t>
            </a:r>
          </a:p>
          <a:p>
            <a:pPr marL="571500" lvl="1" indent="-171450">
              <a:buFont typeface="Arial" pitchFamily="34" charset="0"/>
              <a:buChar char="•"/>
            </a:pPr>
            <a:r>
              <a:rPr lang="en-US" sz="1200" dirty="0" smtClean="0">
                <a:latin typeface="Cambria" pitchFamily="18" charset="0"/>
                <a:cs typeface="Arial"/>
              </a:rPr>
              <a:t>Navigate to the toolbox provided with this project called </a:t>
            </a:r>
            <a:r>
              <a:rPr lang="en-US" sz="1200" i="1" dirty="0" err="1" smtClean="0">
                <a:latin typeface="Cambria" pitchFamily="18" charset="0"/>
                <a:cs typeface="Arial"/>
              </a:rPr>
              <a:t>NMDIToolbox.tbx</a:t>
            </a:r>
            <a:r>
              <a:rPr lang="en-US" sz="1200" i="1" dirty="0" smtClean="0">
                <a:latin typeface="Cambria" pitchFamily="18" charset="0"/>
                <a:cs typeface="Arial"/>
              </a:rPr>
              <a:t>.</a:t>
            </a:r>
          </a:p>
          <a:p>
            <a:pPr marL="514350" indent="-514350">
              <a:buFont typeface="+mj-lt"/>
              <a:buAutoNum type="arabicPeriod"/>
            </a:pPr>
            <a:r>
              <a:rPr lang="en-US" sz="1500" dirty="0" smtClean="0">
                <a:latin typeface="Cambria" pitchFamily="18" charset="0"/>
                <a:cs typeface="Arial"/>
              </a:rPr>
              <a:t>Once added, navigate to the toolbox called </a:t>
            </a:r>
            <a:r>
              <a:rPr lang="en-US" sz="1500" i="1" dirty="0" err="1" smtClean="0">
                <a:latin typeface="Cambria" pitchFamily="18" charset="0"/>
                <a:cs typeface="Arial"/>
              </a:rPr>
              <a:t>NMDIToolbox</a:t>
            </a:r>
            <a:r>
              <a:rPr lang="en-US" sz="1500" dirty="0" smtClean="0">
                <a:latin typeface="Cambria" pitchFamily="18" charset="0"/>
                <a:cs typeface="Arial"/>
              </a:rPr>
              <a:t> towards the middle of the list in </a:t>
            </a:r>
            <a:r>
              <a:rPr lang="en-US" sz="1500" dirty="0" err="1" smtClean="0">
                <a:latin typeface="Cambria" pitchFamily="18" charset="0"/>
                <a:cs typeface="Arial"/>
              </a:rPr>
              <a:t>ArcToolbox</a:t>
            </a:r>
            <a:r>
              <a:rPr lang="en-US" sz="1500" dirty="0">
                <a:latin typeface="Cambria" pitchFamily="18" charset="0"/>
                <a:cs typeface="Arial"/>
              </a:rPr>
              <a:t> </a:t>
            </a:r>
            <a:r>
              <a:rPr lang="en-US" sz="1500" dirty="0" smtClean="0">
                <a:latin typeface="Cambria" pitchFamily="18" charset="0"/>
                <a:cs typeface="Arial"/>
              </a:rPr>
              <a:t>and click expand to open view each model.</a:t>
            </a:r>
          </a:p>
          <a:p>
            <a:pPr marL="514350" indent="-514350">
              <a:buFont typeface="+mj-lt"/>
              <a:buAutoNum type="arabicPeriod"/>
            </a:pPr>
            <a:r>
              <a:rPr lang="en-US" sz="1500" dirty="0" smtClean="0">
                <a:latin typeface="Cambria" pitchFamily="18" charset="0"/>
                <a:cs typeface="Arial"/>
              </a:rPr>
              <a:t>Right click Model_iterate1 and click </a:t>
            </a:r>
            <a:r>
              <a:rPr lang="en-US" sz="1500" i="1" dirty="0" smtClean="0">
                <a:latin typeface="Cambria" pitchFamily="18" charset="0"/>
                <a:cs typeface="Arial"/>
              </a:rPr>
              <a:t>Edit</a:t>
            </a:r>
            <a:r>
              <a:rPr lang="en-US" sz="1500" dirty="0" smtClean="0">
                <a:latin typeface="Cambria" pitchFamily="18" charset="0"/>
                <a:cs typeface="Arial"/>
              </a:rPr>
              <a:t> to open the model in Model Builder.</a:t>
            </a:r>
          </a:p>
          <a:p>
            <a:pPr marL="514350" indent="-514350">
              <a:buFont typeface="+mj-lt"/>
              <a:buAutoNum type="arabicPeriod"/>
            </a:pPr>
            <a:r>
              <a:rPr lang="en-US" sz="1500" dirty="0" smtClean="0">
                <a:latin typeface="Cambria" pitchFamily="18" charset="0"/>
                <a:cs typeface="Arial"/>
              </a:rPr>
              <a:t>Double click </a:t>
            </a:r>
            <a:r>
              <a:rPr lang="en-US" sz="1500" i="1" dirty="0" smtClean="0">
                <a:latin typeface="Cambria" pitchFamily="18" charset="0"/>
                <a:cs typeface="Arial"/>
              </a:rPr>
              <a:t>Iterate </a:t>
            </a:r>
            <a:r>
              <a:rPr lang="en-US" sz="1500" i="1" dirty="0" err="1" smtClean="0">
                <a:latin typeface="Cambria" pitchFamily="18" charset="0"/>
                <a:cs typeface="Arial"/>
              </a:rPr>
              <a:t>Rasters</a:t>
            </a:r>
            <a:r>
              <a:rPr lang="en-US" sz="1500" dirty="0" smtClean="0">
                <a:latin typeface="Cambria" pitchFamily="18" charset="0"/>
                <a:cs typeface="Arial"/>
              </a:rPr>
              <a:t> tool.  </a:t>
            </a:r>
          </a:p>
          <a:p>
            <a:pPr marL="571500" lvl="1" indent="-171450">
              <a:buFont typeface="Arial" pitchFamily="34" charset="0"/>
              <a:buChar char="•"/>
            </a:pPr>
            <a:r>
              <a:rPr lang="en-US" sz="1200" dirty="0" smtClean="0">
                <a:latin typeface="Cambria" pitchFamily="18" charset="0"/>
                <a:cs typeface="Arial"/>
              </a:rPr>
              <a:t>Under </a:t>
            </a:r>
            <a:r>
              <a:rPr lang="en-US" sz="1200" i="1" dirty="0" smtClean="0">
                <a:latin typeface="Cambria" pitchFamily="18" charset="0"/>
                <a:cs typeface="Arial"/>
              </a:rPr>
              <a:t>Workspace or Raster Catalog</a:t>
            </a:r>
            <a:r>
              <a:rPr lang="en-US" sz="1200" dirty="0" smtClean="0">
                <a:latin typeface="Cambria" pitchFamily="18" charset="0"/>
                <a:cs typeface="Arial"/>
              </a:rPr>
              <a:t>, navigate to the </a:t>
            </a:r>
            <a:r>
              <a:rPr lang="en-US" sz="1200" i="1" dirty="0" smtClean="0">
                <a:latin typeface="Cambria" pitchFamily="18" charset="0"/>
                <a:cs typeface="Arial"/>
              </a:rPr>
              <a:t>Processed</a:t>
            </a:r>
            <a:r>
              <a:rPr lang="en-US" sz="1200" dirty="0" smtClean="0">
                <a:latin typeface="Cambria" pitchFamily="18" charset="0"/>
                <a:cs typeface="Arial"/>
              </a:rPr>
              <a:t> folder. </a:t>
            </a:r>
          </a:p>
          <a:p>
            <a:pPr marL="571500" lvl="1" indent="-171450">
              <a:buFont typeface="Arial" pitchFamily="34" charset="0"/>
              <a:buChar char="•"/>
            </a:pPr>
            <a:r>
              <a:rPr lang="en-US" sz="1200" dirty="0" smtClean="0">
                <a:latin typeface="Cambria" pitchFamily="18" charset="0"/>
                <a:cs typeface="Arial"/>
              </a:rPr>
              <a:t>Make sure  </a:t>
            </a:r>
            <a:r>
              <a:rPr lang="en-US" sz="1200" i="1" dirty="0" smtClean="0">
                <a:latin typeface="Cambria" pitchFamily="18" charset="0"/>
                <a:cs typeface="Arial"/>
              </a:rPr>
              <a:t>Wildcard</a:t>
            </a:r>
            <a:r>
              <a:rPr lang="en-US" sz="1200" dirty="0" smtClean="0">
                <a:latin typeface="Cambria" pitchFamily="18" charset="0"/>
                <a:cs typeface="Arial"/>
              </a:rPr>
              <a:t> is blank, </a:t>
            </a:r>
            <a:r>
              <a:rPr lang="en-US" sz="1200" i="1" dirty="0" smtClean="0">
                <a:latin typeface="Cambria" pitchFamily="18" charset="0"/>
                <a:cs typeface="Arial"/>
              </a:rPr>
              <a:t>Raster Format </a:t>
            </a:r>
            <a:r>
              <a:rPr lang="en-US" sz="1200" dirty="0" smtClean="0">
                <a:latin typeface="Cambria" pitchFamily="18" charset="0"/>
                <a:cs typeface="Arial"/>
              </a:rPr>
              <a:t>is HDF, and </a:t>
            </a:r>
            <a:r>
              <a:rPr lang="en-US" sz="1200" i="1" dirty="0" smtClean="0">
                <a:latin typeface="Cambria" pitchFamily="18" charset="0"/>
                <a:cs typeface="Arial"/>
              </a:rPr>
              <a:t>Recursive</a:t>
            </a:r>
            <a:r>
              <a:rPr lang="en-US" sz="1200" dirty="0" smtClean="0">
                <a:latin typeface="Cambria" pitchFamily="18" charset="0"/>
                <a:cs typeface="Arial"/>
              </a:rPr>
              <a:t> is unchecked.  Click OK.</a:t>
            </a:r>
          </a:p>
          <a:p>
            <a:pPr marL="514350" indent="-514350">
              <a:buFont typeface="+mj-lt"/>
              <a:buAutoNum type="arabicPeriod"/>
            </a:pPr>
            <a:r>
              <a:rPr lang="en-US" sz="1500" dirty="0" smtClean="0">
                <a:latin typeface="Cambria" pitchFamily="18" charset="0"/>
                <a:cs typeface="Arial"/>
              </a:rPr>
              <a:t>Double click </a:t>
            </a:r>
            <a:r>
              <a:rPr lang="en-US" sz="1500" i="1" dirty="0" smtClean="0">
                <a:latin typeface="Cambria" pitchFamily="18" charset="0"/>
                <a:cs typeface="Arial"/>
              </a:rPr>
              <a:t>Rename </a:t>
            </a:r>
            <a:r>
              <a:rPr lang="en-US" sz="1500" dirty="0" smtClean="0">
                <a:latin typeface="Cambria" pitchFamily="18" charset="0"/>
                <a:cs typeface="Arial"/>
              </a:rPr>
              <a:t>tool.  Make sure the </a:t>
            </a:r>
            <a:r>
              <a:rPr lang="en-US" sz="1500" i="1" dirty="0" smtClean="0">
                <a:latin typeface="Cambria" pitchFamily="18" charset="0"/>
                <a:cs typeface="Arial"/>
              </a:rPr>
              <a:t>Output data element </a:t>
            </a:r>
            <a:r>
              <a:rPr lang="en-US" sz="1500" dirty="0" smtClean="0">
                <a:latin typeface="Cambria" pitchFamily="18" charset="0"/>
                <a:cs typeface="Arial"/>
              </a:rPr>
              <a:t>is navigated to the </a:t>
            </a:r>
            <a:r>
              <a:rPr lang="en-US" sz="1500" i="1" dirty="0" smtClean="0">
                <a:latin typeface="Cambria" pitchFamily="18" charset="0"/>
                <a:cs typeface="Arial"/>
              </a:rPr>
              <a:t>Processed</a:t>
            </a:r>
            <a:r>
              <a:rPr lang="en-US" sz="1500" dirty="0" smtClean="0">
                <a:latin typeface="Cambria" pitchFamily="18" charset="0"/>
                <a:cs typeface="Arial"/>
              </a:rPr>
              <a:t> folder and that the file name is </a:t>
            </a:r>
            <a:r>
              <a:rPr lang="en-US" sz="1500" b="1" dirty="0">
                <a:latin typeface="Cambria" pitchFamily="18" charset="0"/>
                <a:cs typeface="Arial"/>
              </a:rPr>
              <a:t>%</a:t>
            </a:r>
            <a:r>
              <a:rPr lang="en-US" sz="1500" b="1" dirty="0" err="1">
                <a:latin typeface="Cambria" pitchFamily="18" charset="0"/>
                <a:cs typeface="Arial"/>
              </a:rPr>
              <a:t>JDate</a:t>
            </a:r>
            <a:r>
              <a:rPr lang="en-US" sz="1500" b="1" dirty="0">
                <a:latin typeface="Cambria" pitchFamily="18" charset="0"/>
                <a:cs typeface="Arial"/>
              </a:rPr>
              <a:t>%.</a:t>
            </a:r>
            <a:r>
              <a:rPr lang="en-US" sz="1500" b="1" dirty="0" err="1" smtClean="0">
                <a:latin typeface="Cambria" pitchFamily="18" charset="0"/>
                <a:cs typeface="Arial"/>
              </a:rPr>
              <a:t>hdf</a:t>
            </a:r>
            <a:endParaRPr lang="en-US" sz="1500" b="1" dirty="0" smtClean="0">
              <a:latin typeface="Cambria" pitchFamily="18" charset="0"/>
              <a:cs typeface="Arial"/>
            </a:endParaRPr>
          </a:p>
          <a:p>
            <a:pPr marL="571500" lvl="1" indent="-171450">
              <a:buFont typeface="Arial" pitchFamily="34" charset="0"/>
              <a:buChar char="•"/>
            </a:pPr>
            <a:r>
              <a:rPr lang="en-US" sz="1200" dirty="0" smtClean="0">
                <a:latin typeface="Cambria" pitchFamily="18" charset="0"/>
                <a:cs typeface="Arial"/>
              </a:rPr>
              <a:t>Click OK. </a:t>
            </a:r>
          </a:p>
          <a:p>
            <a:pPr marL="571500" lvl="1" indent="-171450">
              <a:buFont typeface="Arial" pitchFamily="34" charset="0"/>
              <a:buChar char="•"/>
            </a:pPr>
            <a:r>
              <a:rPr lang="en-US" sz="1200" dirty="0" smtClean="0">
                <a:latin typeface="Cambria" pitchFamily="18" charset="0"/>
                <a:cs typeface="Arial"/>
              </a:rPr>
              <a:t>In the tool bar: click Save       , followed by Validate Entire Model         , and concluding with Run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015" y="4164679"/>
            <a:ext cx="209550" cy="2095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754" y="4162447"/>
            <a:ext cx="238125" cy="2095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108" y="4164461"/>
            <a:ext cx="238125" cy="209550"/>
          </a:xfrm>
          <a:prstGeom prst="rect">
            <a:avLst/>
          </a:prstGeom>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97" y="4399581"/>
            <a:ext cx="5081518" cy="2454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94415" y="5118935"/>
            <a:ext cx="2178023" cy="1015663"/>
          </a:xfrm>
          <a:prstGeom prst="rect">
            <a:avLst/>
          </a:prstGeom>
          <a:noFill/>
          <a:ln>
            <a:solidFill>
              <a:schemeClr val="tx1"/>
            </a:solidFill>
          </a:ln>
        </p:spPr>
        <p:txBody>
          <a:bodyPr wrap="square" rtlCol="0">
            <a:spAutoFit/>
          </a:bodyPr>
          <a:lstStyle/>
          <a:p>
            <a:r>
              <a:rPr lang="en-US" sz="1200" b="1" i="1" dirty="0" smtClean="0">
                <a:solidFill>
                  <a:prstClr val="black"/>
                </a:solidFill>
              </a:rPr>
              <a:t>Note</a:t>
            </a:r>
            <a:r>
              <a:rPr lang="en-US" sz="1200" dirty="0" smtClean="0">
                <a:solidFill>
                  <a:prstClr val="black"/>
                </a:solidFill>
              </a:rPr>
              <a:t>: If you would like the Julian Date to include the year, change the </a:t>
            </a:r>
            <a:r>
              <a:rPr lang="en-US" sz="1200" i="1" dirty="0" smtClean="0">
                <a:solidFill>
                  <a:prstClr val="black"/>
                </a:solidFill>
              </a:rPr>
              <a:t>Expression </a:t>
            </a:r>
            <a:r>
              <a:rPr lang="en-US" sz="1200" dirty="0" smtClean="0">
                <a:solidFill>
                  <a:prstClr val="black"/>
                </a:solidFill>
              </a:rPr>
              <a:t>in the </a:t>
            </a:r>
            <a:r>
              <a:rPr lang="en-US" sz="1200" i="1" dirty="0" smtClean="0">
                <a:solidFill>
                  <a:prstClr val="black"/>
                </a:solidFill>
              </a:rPr>
              <a:t>Calculate Value</a:t>
            </a:r>
            <a:r>
              <a:rPr lang="en-US" sz="1200" dirty="0">
                <a:solidFill>
                  <a:prstClr val="black"/>
                </a:solidFill>
              </a:rPr>
              <a:t> tool to </a:t>
            </a:r>
            <a:r>
              <a:rPr lang="en-US" sz="1200" b="1" dirty="0">
                <a:solidFill>
                  <a:prstClr val="black"/>
                </a:solidFill>
              </a:rPr>
              <a:t>"%Name0%"[9:16]</a:t>
            </a:r>
          </a:p>
        </p:txBody>
      </p:sp>
    </p:spTree>
    <p:extLst>
      <p:ext uri="{BB962C8B-B14F-4D97-AF65-F5344CB8AC3E}">
        <p14:creationId xmlns:p14="http://schemas.microsoft.com/office/powerpoint/2010/main" val="2788033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13984" y="-141512"/>
            <a:ext cx="8229600" cy="1328483"/>
          </a:xfrm>
        </p:spPr>
        <p:txBody>
          <a:bodyPr>
            <a:normAutofit/>
          </a:bodyPr>
          <a:lstStyle/>
          <a:p>
            <a:r>
              <a:rPr lang="en-US" sz="35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400" i="1" dirty="0" smtClean="0">
                <a:latin typeface="Cambria" pitchFamily="18" charset="0"/>
              </a:rPr>
              <a:t>Model_iterate</a:t>
            </a:r>
            <a:r>
              <a:rPr lang="en-US" sz="2400" i="1" dirty="0">
                <a:latin typeface="Cambria" pitchFamily="18" charset="0"/>
              </a:rPr>
              <a:t>2</a:t>
            </a:r>
            <a:r>
              <a:rPr lang="en-US" sz="2400" dirty="0" smtClean="0">
                <a:latin typeface="Cambria" pitchFamily="18" charset="0"/>
              </a:rPr>
              <a:t>: Creating NMDIs for each Julian Date</a:t>
            </a:r>
            <a:endParaRPr lang="en-US" sz="2400" dirty="0">
              <a:latin typeface="Cambria" pitchFamily="18" charset="0"/>
            </a:endParaRPr>
          </a:p>
        </p:txBody>
      </p:sp>
      <p:sp>
        <p:nvSpPr>
          <p:cNvPr id="3" name="Content Placeholder 5"/>
          <p:cNvSpPr>
            <a:spLocks noGrp="1"/>
          </p:cNvSpPr>
          <p:nvPr>
            <p:ph idx="1"/>
          </p:nvPr>
        </p:nvSpPr>
        <p:spPr>
          <a:xfrm>
            <a:off x="56644" y="1157151"/>
            <a:ext cx="9015794" cy="5870386"/>
          </a:xfrm>
        </p:spPr>
        <p:txBody>
          <a:bodyPr>
            <a:noAutofit/>
          </a:bodyPr>
          <a:lstStyle/>
          <a:p>
            <a:pPr marL="514350" indent="-514350">
              <a:buFont typeface="+mj-lt"/>
              <a:buAutoNum type="arabicPeriod"/>
            </a:pPr>
            <a:r>
              <a:rPr lang="en-US" sz="1500" dirty="0" smtClean="0">
                <a:latin typeface="Cambria" pitchFamily="18" charset="0"/>
              </a:rPr>
              <a:t>In the </a:t>
            </a:r>
            <a:r>
              <a:rPr lang="en-US" sz="1500" i="1" dirty="0" err="1" smtClean="0">
                <a:latin typeface="Cambria" pitchFamily="18" charset="0"/>
              </a:rPr>
              <a:t>NMDIToolbox</a:t>
            </a:r>
            <a:r>
              <a:rPr lang="en-US" sz="1500" dirty="0" smtClean="0">
                <a:latin typeface="Cambria" pitchFamily="18" charset="0"/>
              </a:rPr>
              <a:t>, </a:t>
            </a:r>
            <a:r>
              <a:rPr lang="en-US" sz="1500" dirty="0" smtClean="0">
                <a:latin typeface="Cambria" pitchFamily="18" charset="0"/>
                <a:cs typeface="Arial"/>
              </a:rPr>
              <a:t>right </a:t>
            </a:r>
            <a:r>
              <a:rPr lang="en-US" sz="1500" dirty="0">
                <a:latin typeface="Cambria" pitchFamily="18" charset="0"/>
                <a:cs typeface="Arial"/>
              </a:rPr>
              <a:t>click </a:t>
            </a:r>
            <a:r>
              <a:rPr lang="en-US" sz="1500" dirty="0" smtClean="0">
                <a:latin typeface="Cambria" pitchFamily="18" charset="0"/>
                <a:cs typeface="Arial"/>
              </a:rPr>
              <a:t>Model_iterate2 </a:t>
            </a:r>
            <a:r>
              <a:rPr lang="en-US" sz="1500" dirty="0">
                <a:latin typeface="Cambria" pitchFamily="18" charset="0"/>
                <a:cs typeface="Arial"/>
              </a:rPr>
              <a:t>and click </a:t>
            </a:r>
            <a:r>
              <a:rPr lang="en-US" sz="1500" i="1" dirty="0">
                <a:latin typeface="Cambria" pitchFamily="18" charset="0"/>
                <a:cs typeface="Arial"/>
              </a:rPr>
              <a:t>Edit</a:t>
            </a:r>
            <a:r>
              <a:rPr lang="en-US" sz="1500" dirty="0">
                <a:latin typeface="Cambria" pitchFamily="18" charset="0"/>
                <a:cs typeface="Arial"/>
              </a:rPr>
              <a:t> to open the model in Model </a:t>
            </a:r>
            <a:r>
              <a:rPr lang="en-US" sz="1500" dirty="0" smtClean="0">
                <a:latin typeface="Cambria" pitchFamily="18" charset="0"/>
                <a:cs typeface="Arial"/>
              </a:rPr>
              <a:t>Builder.</a:t>
            </a:r>
          </a:p>
          <a:p>
            <a:pPr marL="514350" indent="-514350">
              <a:buFont typeface="+mj-lt"/>
              <a:buAutoNum type="arabicPeriod"/>
            </a:pPr>
            <a:r>
              <a:rPr lang="en-US" sz="1500" dirty="0">
                <a:latin typeface="Cambria" pitchFamily="18" charset="0"/>
                <a:cs typeface="Arial"/>
              </a:rPr>
              <a:t>Double click </a:t>
            </a:r>
            <a:r>
              <a:rPr lang="en-US" sz="1500" i="1" dirty="0">
                <a:latin typeface="Cambria" pitchFamily="18" charset="0"/>
                <a:cs typeface="Arial"/>
              </a:rPr>
              <a:t>Iterate </a:t>
            </a:r>
            <a:r>
              <a:rPr lang="en-US" sz="1500" i="1" dirty="0" err="1">
                <a:latin typeface="Cambria" pitchFamily="18" charset="0"/>
                <a:cs typeface="Arial"/>
              </a:rPr>
              <a:t>Rasters</a:t>
            </a:r>
            <a:r>
              <a:rPr lang="en-US" sz="1500" dirty="0">
                <a:latin typeface="Cambria" pitchFamily="18" charset="0"/>
                <a:cs typeface="Arial"/>
              </a:rPr>
              <a:t> tool.  </a:t>
            </a:r>
          </a:p>
          <a:p>
            <a:pPr marL="571500" lvl="1" indent="-171450">
              <a:buFont typeface="Arial" pitchFamily="34" charset="0"/>
              <a:buChar char="•"/>
            </a:pPr>
            <a:r>
              <a:rPr lang="en-US" sz="1100" dirty="0">
                <a:latin typeface="Cambria" pitchFamily="18" charset="0"/>
                <a:cs typeface="Arial"/>
              </a:rPr>
              <a:t>Under </a:t>
            </a:r>
            <a:r>
              <a:rPr lang="en-US" sz="1100" i="1" dirty="0">
                <a:latin typeface="Cambria" pitchFamily="18" charset="0"/>
                <a:cs typeface="Arial"/>
              </a:rPr>
              <a:t>Workspace or Raster Catalog</a:t>
            </a:r>
            <a:r>
              <a:rPr lang="en-US" sz="1100" dirty="0">
                <a:latin typeface="Cambria" pitchFamily="18" charset="0"/>
                <a:cs typeface="Arial"/>
              </a:rPr>
              <a:t>, navigate to the </a:t>
            </a:r>
            <a:r>
              <a:rPr lang="en-US" sz="1100" i="1" dirty="0">
                <a:latin typeface="Cambria" pitchFamily="18" charset="0"/>
                <a:cs typeface="Arial"/>
              </a:rPr>
              <a:t>Processed</a:t>
            </a:r>
            <a:r>
              <a:rPr lang="en-US" sz="1100" dirty="0">
                <a:latin typeface="Cambria" pitchFamily="18" charset="0"/>
                <a:cs typeface="Arial"/>
              </a:rPr>
              <a:t> folder. </a:t>
            </a:r>
          </a:p>
          <a:p>
            <a:pPr marL="571500" lvl="1" indent="-171450">
              <a:buFont typeface="Arial" pitchFamily="34" charset="0"/>
              <a:buChar char="•"/>
            </a:pPr>
            <a:r>
              <a:rPr lang="en-US" sz="1100" dirty="0">
                <a:latin typeface="Cambria" pitchFamily="18" charset="0"/>
                <a:cs typeface="Arial"/>
              </a:rPr>
              <a:t>Make sure  </a:t>
            </a:r>
            <a:r>
              <a:rPr lang="en-US" sz="1100" i="1" dirty="0">
                <a:latin typeface="Cambria" pitchFamily="18" charset="0"/>
                <a:cs typeface="Arial"/>
              </a:rPr>
              <a:t>Wildcard</a:t>
            </a:r>
            <a:r>
              <a:rPr lang="en-US" sz="1100" dirty="0">
                <a:latin typeface="Cambria" pitchFamily="18" charset="0"/>
                <a:cs typeface="Arial"/>
              </a:rPr>
              <a:t> is blank, </a:t>
            </a:r>
            <a:r>
              <a:rPr lang="en-US" sz="1100" i="1" dirty="0">
                <a:latin typeface="Cambria" pitchFamily="18" charset="0"/>
                <a:cs typeface="Arial"/>
              </a:rPr>
              <a:t>Raster Format </a:t>
            </a:r>
            <a:r>
              <a:rPr lang="en-US" sz="1100" dirty="0">
                <a:latin typeface="Cambria" pitchFamily="18" charset="0"/>
                <a:cs typeface="Arial"/>
              </a:rPr>
              <a:t>is </a:t>
            </a:r>
            <a:r>
              <a:rPr lang="en-US" sz="1100" dirty="0" smtClean="0">
                <a:latin typeface="Cambria" pitchFamily="18" charset="0"/>
                <a:cs typeface="Arial"/>
              </a:rPr>
              <a:t>blank, </a:t>
            </a:r>
            <a:r>
              <a:rPr lang="en-US" sz="1100" dirty="0">
                <a:latin typeface="Cambria" pitchFamily="18" charset="0"/>
                <a:cs typeface="Arial"/>
              </a:rPr>
              <a:t>and </a:t>
            </a:r>
            <a:r>
              <a:rPr lang="en-US" sz="1100" i="1" dirty="0">
                <a:latin typeface="Cambria" pitchFamily="18" charset="0"/>
                <a:cs typeface="Arial"/>
              </a:rPr>
              <a:t>Recursive</a:t>
            </a:r>
            <a:r>
              <a:rPr lang="en-US" sz="1100" dirty="0">
                <a:latin typeface="Cambria" pitchFamily="18" charset="0"/>
                <a:cs typeface="Arial"/>
              </a:rPr>
              <a:t> is unchecked.  Click OK</a:t>
            </a:r>
            <a:r>
              <a:rPr lang="en-US" sz="1100" dirty="0" smtClean="0">
                <a:latin typeface="Cambria" pitchFamily="18" charset="0"/>
                <a:cs typeface="Arial"/>
              </a:rPr>
              <a:t>.</a:t>
            </a:r>
            <a:endParaRPr lang="en-US" sz="1100" dirty="0">
              <a:latin typeface="Cambria" pitchFamily="18" charset="0"/>
              <a:cs typeface="Arial"/>
            </a:endParaRPr>
          </a:p>
          <a:p>
            <a:pPr marL="514350" indent="-514350">
              <a:buFont typeface="+mj-lt"/>
              <a:buAutoNum type="arabicPeriod"/>
            </a:pPr>
            <a:r>
              <a:rPr lang="en-US" sz="1500" dirty="0" smtClean="0">
                <a:latin typeface="Cambria" pitchFamily="18" charset="0"/>
              </a:rPr>
              <a:t>Double click the first </a:t>
            </a:r>
            <a:r>
              <a:rPr lang="en-US" sz="1500" i="1" dirty="0" smtClean="0">
                <a:latin typeface="Cambria" pitchFamily="18" charset="0"/>
              </a:rPr>
              <a:t>Extract </a:t>
            </a:r>
            <a:r>
              <a:rPr lang="en-US" sz="1500" i="1" dirty="0" err="1" smtClean="0">
                <a:latin typeface="Cambria" pitchFamily="18" charset="0"/>
              </a:rPr>
              <a:t>Subdataset</a:t>
            </a:r>
            <a:r>
              <a:rPr lang="en-US" sz="1500" i="1" dirty="0" smtClean="0">
                <a:latin typeface="Cambria" pitchFamily="18" charset="0"/>
              </a:rPr>
              <a:t> </a:t>
            </a:r>
            <a:r>
              <a:rPr lang="en-US" sz="1500" dirty="0" smtClean="0">
                <a:latin typeface="Cambria" pitchFamily="18" charset="0"/>
              </a:rPr>
              <a:t>tool.</a:t>
            </a:r>
          </a:p>
          <a:p>
            <a:pPr marL="571500" lvl="1" indent="-171450">
              <a:buFont typeface="Arial" pitchFamily="34" charset="0"/>
              <a:buChar char="•"/>
            </a:pPr>
            <a:r>
              <a:rPr lang="en-US" sz="1100" dirty="0" smtClean="0">
                <a:latin typeface="Cambria" pitchFamily="18" charset="0"/>
                <a:cs typeface="Arial"/>
              </a:rPr>
              <a:t>Navigate </a:t>
            </a:r>
            <a:r>
              <a:rPr lang="en-US" sz="1100" i="1" dirty="0" smtClean="0">
                <a:latin typeface="Cambria" pitchFamily="18" charset="0"/>
                <a:cs typeface="Arial"/>
              </a:rPr>
              <a:t>Output Raster </a:t>
            </a:r>
            <a:r>
              <a:rPr lang="en-US" sz="1100" dirty="0" smtClean="0">
                <a:latin typeface="Cambria" pitchFamily="18" charset="0"/>
                <a:cs typeface="Arial"/>
              </a:rPr>
              <a:t>to the </a:t>
            </a:r>
            <a:r>
              <a:rPr lang="en-US" sz="1100" i="1" dirty="0" smtClean="0">
                <a:latin typeface="Cambria" pitchFamily="18" charset="0"/>
                <a:cs typeface="Arial"/>
              </a:rPr>
              <a:t>Processed</a:t>
            </a:r>
            <a:r>
              <a:rPr lang="en-US" sz="1100" dirty="0" smtClean="0">
                <a:latin typeface="Cambria" pitchFamily="18" charset="0"/>
                <a:cs typeface="Arial"/>
              </a:rPr>
              <a:t> folder, and maintain the image name as its default, i.e. 2.tif, 6.tif, and 7.tif.</a:t>
            </a:r>
          </a:p>
          <a:p>
            <a:pPr marL="571500" lvl="1" indent="-171450">
              <a:buFont typeface="Arial" pitchFamily="34" charset="0"/>
              <a:buChar char="•"/>
            </a:pPr>
            <a:r>
              <a:rPr lang="en-US" sz="1100" dirty="0" smtClean="0">
                <a:latin typeface="Cambria" pitchFamily="18" charset="0"/>
                <a:cs typeface="Arial"/>
              </a:rPr>
              <a:t>Example of output raster name: C:\Desktop\Processed\2.tif.</a:t>
            </a:r>
          </a:p>
          <a:p>
            <a:pPr marL="571500" lvl="1" indent="-171450">
              <a:buFont typeface="Arial" pitchFamily="34" charset="0"/>
              <a:buChar char="•"/>
            </a:pPr>
            <a:r>
              <a:rPr lang="en-US" sz="1100" dirty="0" smtClean="0">
                <a:latin typeface="Cambria" pitchFamily="18" charset="0"/>
                <a:cs typeface="Arial"/>
              </a:rPr>
              <a:t>Repeat for all </a:t>
            </a:r>
            <a:r>
              <a:rPr lang="en-US" sz="1100" b="1" u="sng" dirty="0" smtClean="0">
                <a:latin typeface="Cambria" pitchFamily="18" charset="0"/>
                <a:cs typeface="Arial"/>
              </a:rPr>
              <a:t>3</a:t>
            </a:r>
            <a:r>
              <a:rPr lang="en-US" sz="1100" dirty="0" smtClean="0">
                <a:latin typeface="Cambria" pitchFamily="18" charset="0"/>
                <a:cs typeface="Arial"/>
              </a:rPr>
              <a:t> </a:t>
            </a:r>
            <a:r>
              <a:rPr lang="en-US" sz="1100" i="1" dirty="0" smtClean="0">
                <a:latin typeface="Cambria" pitchFamily="18" charset="0"/>
                <a:cs typeface="Arial"/>
              </a:rPr>
              <a:t>Extract </a:t>
            </a:r>
            <a:r>
              <a:rPr lang="en-US" sz="1100" i="1" dirty="0" err="1" smtClean="0">
                <a:latin typeface="Cambria" pitchFamily="18" charset="0"/>
                <a:cs typeface="Arial"/>
              </a:rPr>
              <a:t>Subdataset</a:t>
            </a:r>
            <a:r>
              <a:rPr lang="en-US" sz="1100" i="1" dirty="0" smtClean="0">
                <a:latin typeface="Cambria" pitchFamily="18" charset="0"/>
                <a:cs typeface="Arial"/>
              </a:rPr>
              <a:t> </a:t>
            </a:r>
            <a:r>
              <a:rPr lang="en-US" sz="1100" dirty="0" smtClean="0">
                <a:latin typeface="Cambria" pitchFamily="18" charset="0"/>
                <a:cs typeface="Arial"/>
              </a:rPr>
              <a:t>tools.</a:t>
            </a:r>
          </a:p>
          <a:p>
            <a:pPr marL="514350" indent="-514350">
              <a:buFont typeface="+mj-lt"/>
              <a:buAutoNum type="arabicPeriod"/>
            </a:pPr>
            <a:r>
              <a:rPr lang="en-US" sz="1500" dirty="0">
                <a:latin typeface="Cambria" pitchFamily="18" charset="0"/>
              </a:rPr>
              <a:t>Double click the </a:t>
            </a:r>
            <a:r>
              <a:rPr lang="en-US" sz="1500" dirty="0" smtClean="0">
                <a:latin typeface="Cambria" pitchFamily="18" charset="0"/>
              </a:rPr>
              <a:t>first </a:t>
            </a:r>
            <a:r>
              <a:rPr lang="en-US" sz="1500" i="1" dirty="0" smtClean="0">
                <a:latin typeface="Cambria" pitchFamily="18" charset="0"/>
              </a:rPr>
              <a:t>Raster Calculator </a:t>
            </a:r>
            <a:r>
              <a:rPr lang="en-US" sz="1500" dirty="0" smtClean="0">
                <a:latin typeface="Cambria" pitchFamily="18" charset="0"/>
              </a:rPr>
              <a:t>tool</a:t>
            </a:r>
            <a:r>
              <a:rPr lang="en-US" sz="1500" dirty="0">
                <a:latin typeface="Cambria" pitchFamily="18" charset="0"/>
              </a:rPr>
              <a:t>.</a:t>
            </a:r>
          </a:p>
          <a:p>
            <a:pPr marL="571500" lvl="1" indent="-171450">
              <a:buFont typeface="Arial" pitchFamily="34" charset="0"/>
              <a:buChar char="•"/>
            </a:pPr>
            <a:r>
              <a:rPr lang="en-US" sz="1100" dirty="0">
                <a:latin typeface="Cambria" pitchFamily="18" charset="0"/>
                <a:cs typeface="Arial"/>
              </a:rPr>
              <a:t>Navigate </a:t>
            </a:r>
            <a:r>
              <a:rPr lang="en-US" sz="1100" i="1" dirty="0">
                <a:latin typeface="Cambria" pitchFamily="18" charset="0"/>
                <a:cs typeface="Arial"/>
              </a:rPr>
              <a:t>Output Raster </a:t>
            </a:r>
            <a:r>
              <a:rPr lang="en-US" sz="1100" dirty="0">
                <a:latin typeface="Cambria" pitchFamily="18" charset="0"/>
                <a:cs typeface="Arial"/>
              </a:rPr>
              <a:t>to the </a:t>
            </a:r>
            <a:r>
              <a:rPr lang="en-US" sz="1100" i="1" dirty="0">
                <a:latin typeface="Cambria" pitchFamily="18" charset="0"/>
                <a:cs typeface="Arial"/>
              </a:rPr>
              <a:t>Processed</a:t>
            </a:r>
            <a:r>
              <a:rPr lang="en-US" sz="1100" dirty="0">
                <a:latin typeface="Cambria" pitchFamily="18" charset="0"/>
                <a:cs typeface="Arial"/>
              </a:rPr>
              <a:t> folder, and maintain the image name as its default, i.e. </a:t>
            </a:r>
            <a:r>
              <a:rPr lang="en-US" sz="1100" dirty="0" smtClean="0">
                <a:latin typeface="Cambria" pitchFamily="18" charset="0"/>
                <a:cs typeface="Arial"/>
              </a:rPr>
              <a:t> Band2_4, etc. Example </a:t>
            </a:r>
            <a:r>
              <a:rPr lang="en-US" sz="1100" dirty="0">
                <a:latin typeface="Cambria" pitchFamily="18" charset="0"/>
                <a:cs typeface="Arial"/>
              </a:rPr>
              <a:t>of output raster name: C:\</a:t>
            </a:r>
            <a:r>
              <a:rPr lang="en-US" sz="1100" dirty="0" smtClean="0">
                <a:latin typeface="Cambria" pitchFamily="18" charset="0"/>
                <a:cs typeface="Arial"/>
              </a:rPr>
              <a:t>Desktop\Processed\Band2_4.</a:t>
            </a:r>
          </a:p>
          <a:p>
            <a:pPr marL="571500" lvl="1" indent="-171450">
              <a:buFont typeface="Arial" pitchFamily="34" charset="0"/>
              <a:buChar char="•"/>
            </a:pPr>
            <a:r>
              <a:rPr lang="en-US" sz="1100" dirty="0" smtClean="0">
                <a:latin typeface="Cambria" pitchFamily="18" charset="0"/>
                <a:cs typeface="Arial"/>
              </a:rPr>
              <a:t>All </a:t>
            </a:r>
            <a:r>
              <a:rPr lang="en-US" sz="1100" dirty="0">
                <a:latin typeface="Cambria" pitchFamily="18" charset="0"/>
                <a:cs typeface="Arial"/>
              </a:rPr>
              <a:t>equations should look like: </a:t>
            </a:r>
            <a:r>
              <a:rPr lang="en-US" sz="1100" b="1" dirty="0">
                <a:latin typeface="Cambria" pitchFamily="18" charset="0"/>
                <a:cs typeface="Arial"/>
              </a:rPr>
              <a:t>Float(0.0001 *"%Band2_3</a:t>
            </a:r>
            <a:r>
              <a:rPr lang="en-US" sz="1100" b="1" dirty="0" smtClean="0">
                <a:latin typeface="Cambria" pitchFamily="18" charset="0"/>
                <a:cs typeface="Arial"/>
              </a:rPr>
              <a:t>%")</a:t>
            </a:r>
            <a:r>
              <a:rPr lang="en-US" sz="1100" dirty="0" smtClean="0">
                <a:latin typeface="Cambria" pitchFamily="18" charset="0"/>
                <a:cs typeface="Arial"/>
              </a:rPr>
              <a:t>, which the band name changing per line (i.e. Band6_3 &amp; Band7_3).</a:t>
            </a:r>
            <a:endParaRPr lang="en-US" sz="1100" b="1" dirty="0">
              <a:latin typeface="Cambria" pitchFamily="18" charset="0"/>
              <a:cs typeface="Arial"/>
            </a:endParaRPr>
          </a:p>
          <a:p>
            <a:pPr marL="571500" lvl="1" indent="-171450">
              <a:buFont typeface="Arial" pitchFamily="34" charset="0"/>
              <a:buChar char="•"/>
            </a:pPr>
            <a:r>
              <a:rPr lang="en-US" sz="1100" dirty="0">
                <a:latin typeface="Cambria" pitchFamily="18" charset="0"/>
                <a:cs typeface="Arial"/>
              </a:rPr>
              <a:t>Repeat for </a:t>
            </a:r>
            <a:r>
              <a:rPr lang="en-US" sz="1100" b="1" u="sng" dirty="0" smtClean="0">
                <a:latin typeface="Cambria" pitchFamily="18" charset="0"/>
                <a:cs typeface="Arial"/>
              </a:rPr>
              <a:t>3</a:t>
            </a:r>
            <a:r>
              <a:rPr lang="en-US" sz="1100" dirty="0" smtClean="0">
                <a:latin typeface="Cambria" pitchFamily="18" charset="0"/>
                <a:cs typeface="Arial"/>
              </a:rPr>
              <a:t> </a:t>
            </a:r>
            <a:r>
              <a:rPr lang="en-US" sz="1100" i="1" dirty="0" smtClean="0">
                <a:latin typeface="Cambria" pitchFamily="18" charset="0"/>
                <a:cs typeface="Arial"/>
              </a:rPr>
              <a:t>Raster Calculator </a:t>
            </a:r>
            <a:r>
              <a:rPr lang="en-US" sz="1100" dirty="0" smtClean="0">
                <a:latin typeface="Cambria" pitchFamily="18" charset="0"/>
                <a:cs typeface="Arial"/>
              </a:rPr>
              <a:t>tools, #1-3 (not the final Raster Calculator).</a:t>
            </a:r>
            <a:endParaRPr lang="en-US" sz="1100" dirty="0">
              <a:latin typeface="Cambria" pitchFamily="18" charset="0"/>
              <a:cs typeface="Arial"/>
            </a:endParaRPr>
          </a:p>
          <a:p>
            <a:pPr marL="514350" indent="-514350">
              <a:buFont typeface="+mj-lt"/>
              <a:buAutoNum type="arabicPeriod"/>
            </a:pPr>
            <a:r>
              <a:rPr lang="en-US" sz="1500" dirty="0">
                <a:latin typeface="Cambria" pitchFamily="18" charset="0"/>
              </a:rPr>
              <a:t>Double click </a:t>
            </a:r>
            <a:r>
              <a:rPr lang="en-US" sz="1500" dirty="0" smtClean="0">
                <a:latin typeface="Cambria" pitchFamily="18" charset="0"/>
              </a:rPr>
              <a:t>the first </a:t>
            </a:r>
            <a:r>
              <a:rPr lang="en-US" sz="1500" i="1" dirty="0" smtClean="0">
                <a:latin typeface="Cambria" pitchFamily="18" charset="0"/>
              </a:rPr>
              <a:t>Project Raster </a:t>
            </a:r>
            <a:r>
              <a:rPr lang="en-US" sz="1500" dirty="0" smtClean="0">
                <a:latin typeface="Cambria" pitchFamily="18" charset="0"/>
              </a:rPr>
              <a:t>tool</a:t>
            </a:r>
            <a:r>
              <a:rPr lang="en-US" sz="1500" dirty="0">
                <a:latin typeface="Cambria" pitchFamily="18" charset="0"/>
              </a:rPr>
              <a:t>.</a:t>
            </a:r>
          </a:p>
          <a:p>
            <a:pPr marL="571500" lvl="1" indent="-171450">
              <a:buFont typeface="Arial" pitchFamily="34" charset="0"/>
              <a:buChar char="•"/>
            </a:pPr>
            <a:r>
              <a:rPr lang="en-US" sz="1100" dirty="0">
                <a:latin typeface="Cambria" pitchFamily="18" charset="0"/>
                <a:cs typeface="Arial"/>
              </a:rPr>
              <a:t>Navigate </a:t>
            </a:r>
            <a:r>
              <a:rPr lang="en-US" sz="1100" i="1" dirty="0">
                <a:latin typeface="Cambria" pitchFamily="18" charset="0"/>
                <a:cs typeface="Arial"/>
              </a:rPr>
              <a:t>Output Raster </a:t>
            </a:r>
            <a:r>
              <a:rPr lang="en-US" sz="1100" dirty="0">
                <a:latin typeface="Cambria" pitchFamily="18" charset="0"/>
                <a:cs typeface="Arial"/>
              </a:rPr>
              <a:t>to the </a:t>
            </a:r>
            <a:r>
              <a:rPr lang="en-US" sz="1100" i="1" dirty="0">
                <a:latin typeface="Cambria" pitchFamily="18" charset="0"/>
                <a:cs typeface="Arial"/>
              </a:rPr>
              <a:t>Processed</a:t>
            </a:r>
            <a:r>
              <a:rPr lang="en-US" sz="1100" dirty="0">
                <a:latin typeface="Cambria" pitchFamily="18" charset="0"/>
                <a:cs typeface="Arial"/>
              </a:rPr>
              <a:t> folder, and maintain the image name as its default, i.e.  </a:t>
            </a:r>
            <a:r>
              <a:rPr lang="en-US" sz="1100" dirty="0" smtClean="0">
                <a:latin typeface="Cambria" pitchFamily="18" charset="0"/>
                <a:cs typeface="Arial"/>
              </a:rPr>
              <a:t>Band2_5, </a:t>
            </a:r>
            <a:r>
              <a:rPr lang="en-US" sz="1100" dirty="0">
                <a:latin typeface="Cambria" pitchFamily="18" charset="0"/>
                <a:cs typeface="Arial"/>
              </a:rPr>
              <a:t>etc. Example of output raster name: C:\</a:t>
            </a:r>
            <a:r>
              <a:rPr lang="en-US" sz="1100" dirty="0" smtClean="0">
                <a:latin typeface="Cambria" pitchFamily="18" charset="0"/>
                <a:cs typeface="Arial"/>
              </a:rPr>
              <a:t>Desktop\Processed\Band2_5.</a:t>
            </a:r>
            <a:endParaRPr lang="en-US" sz="1100" dirty="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Make sure the </a:t>
            </a:r>
            <a:r>
              <a:rPr lang="en-US" sz="1100" i="1" dirty="0" smtClean="0">
                <a:latin typeface="Cambria" pitchFamily="18" charset="0"/>
                <a:cs typeface="Arial"/>
              </a:rPr>
              <a:t>Output Coordinate System </a:t>
            </a:r>
            <a:r>
              <a:rPr lang="en-US" sz="1100" dirty="0" smtClean="0">
                <a:latin typeface="Cambria" pitchFamily="18" charset="0"/>
                <a:cs typeface="Arial"/>
              </a:rPr>
              <a:t>is projected to a local projection for your study area. Ex: WGS 1984 UTM Zone 18N.</a:t>
            </a:r>
            <a:endParaRPr lang="en-US" sz="1100" b="1" dirty="0">
              <a:latin typeface="Cambria" pitchFamily="18" charset="0"/>
              <a:cs typeface="Arial"/>
            </a:endParaRPr>
          </a:p>
          <a:p>
            <a:pPr marL="571500" lvl="1" indent="-171450">
              <a:buFont typeface="Arial" pitchFamily="34" charset="0"/>
              <a:buChar char="•"/>
            </a:pPr>
            <a:r>
              <a:rPr lang="en-US" sz="1100" dirty="0">
                <a:latin typeface="Cambria" pitchFamily="18" charset="0"/>
                <a:cs typeface="Arial"/>
              </a:rPr>
              <a:t>Repeat for </a:t>
            </a:r>
            <a:r>
              <a:rPr lang="en-US" sz="1100" b="1" u="sng" dirty="0">
                <a:latin typeface="Cambria" pitchFamily="18" charset="0"/>
                <a:cs typeface="Arial"/>
              </a:rPr>
              <a:t>3</a:t>
            </a:r>
            <a:r>
              <a:rPr lang="en-US" sz="1100" dirty="0">
                <a:latin typeface="Cambria" pitchFamily="18" charset="0"/>
                <a:cs typeface="Arial"/>
              </a:rPr>
              <a:t> </a:t>
            </a:r>
            <a:r>
              <a:rPr lang="en-US" sz="1100" i="1" dirty="0" smtClean="0">
                <a:latin typeface="Cambria" pitchFamily="18" charset="0"/>
                <a:cs typeface="Arial"/>
              </a:rPr>
              <a:t>Project Raster </a:t>
            </a:r>
            <a:r>
              <a:rPr lang="en-US" sz="1100" dirty="0" smtClean="0">
                <a:latin typeface="Cambria" pitchFamily="18" charset="0"/>
                <a:cs typeface="Arial"/>
              </a:rPr>
              <a:t>tools.</a:t>
            </a:r>
            <a:endParaRPr lang="en-US" sz="1100" dirty="0">
              <a:latin typeface="Cambria" pitchFamily="18" charset="0"/>
              <a:cs typeface="Arial"/>
            </a:endParaRPr>
          </a:p>
          <a:p>
            <a:pPr marL="514350" indent="-514350">
              <a:buFont typeface="+mj-lt"/>
              <a:buAutoNum type="arabicPeriod"/>
            </a:pPr>
            <a:r>
              <a:rPr lang="en-US" sz="1500" dirty="0">
                <a:latin typeface="Cambria" pitchFamily="18" charset="0"/>
              </a:rPr>
              <a:t>Double click the </a:t>
            </a:r>
            <a:r>
              <a:rPr lang="en-US" sz="1500" dirty="0" smtClean="0">
                <a:latin typeface="Cambria" pitchFamily="18" charset="0"/>
              </a:rPr>
              <a:t>final </a:t>
            </a:r>
            <a:r>
              <a:rPr lang="en-US" sz="1500" i="1" dirty="0" smtClean="0">
                <a:latin typeface="Cambria" pitchFamily="18" charset="0"/>
              </a:rPr>
              <a:t>Raster Calculator </a:t>
            </a:r>
            <a:r>
              <a:rPr lang="en-US" sz="1500" dirty="0" smtClean="0">
                <a:latin typeface="Cambria" pitchFamily="18" charset="0"/>
              </a:rPr>
              <a:t>tool (#4).</a:t>
            </a:r>
            <a:endParaRPr lang="en-US" sz="1500" dirty="0">
              <a:latin typeface="Cambria" pitchFamily="18" charset="0"/>
            </a:endParaRPr>
          </a:p>
          <a:p>
            <a:pPr marL="571500" lvl="1" indent="-171450">
              <a:buFont typeface="Arial" pitchFamily="34" charset="0"/>
              <a:buChar char="•"/>
            </a:pPr>
            <a:r>
              <a:rPr lang="en-US" sz="1100" dirty="0">
                <a:latin typeface="Cambria" pitchFamily="18" charset="0"/>
                <a:cs typeface="Arial"/>
              </a:rPr>
              <a:t>Navigate </a:t>
            </a:r>
            <a:r>
              <a:rPr lang="en-US" sz="1100" i="1" dirty="0">
                <a:latin typeface="Cambria" pitchFamily="18" charset="0"/>
                <a:cs typeface="Arial"/>
              </a:rPr>
              <a:t>Output Raster </a:t>
            </a:r>
            <a:r>
              <a:rPr lang="en-US" sz="1100" dirty="0">
                <a:latin typeface="Cambria" pitchFamily="18" charset="0"/>
                <a:cs typeface="Arial"/>
              </a:rPr>
              <a:t>to the </a:t>
            </a:r>
            <a:r>
              <a:rPr lang="en-US" sz="1100" i="1" dirty="0" smtClean="0">
                <a:latin typeface="Cambria" pitchFamily="18" charset="0"/>
                <a:cs typeface="Arial"/>
              </a:rPr>
              <a:t>NMDI </a:t>
            </a:r>
            <a:r>
              <a:rPr lang="en-US" sz="1100" dirty="0" smtClean="0">
                <a:latin typeface="Cambria" pitchFamily="18" charset="0"/>
                <a:cs typeface="Arial"/>
              </a:rPr>
              <a:t>folder within the </a:t>
            </a:r>
            <a:r>
              <a:rPr lang="en-US" sz="1100" i="1" dirty="0" smtClean="0">
                <a:latin typeface="Cambria" pitchFamily="18" charset="0"/>
                <a:cs typeface="Arial"/>
              </a:rPr>
              <a:t>Processed</a:t>
            </a:r>
            <a:r>
              <a:rPr lang="en-US" sz="1100" dirty="0" smtClean="0">
                <a:latin typeface="Cambria" pitchFamily="18" charset="0"/>
                <a:cs typeface="Arial"/>
              </a:rPr>
              <a:t> </a:t>
            </a:r>
            <a:r>
              <a:rPr lang="en-US" sz="1100" dirty="0">
                <a:latin typeface="Cambria" pitchFamily="18" charset="0"/>
                <a:cs typeface="Arial"/>
              </a:rPr>
              <a:t>folder, and maintain the image name as its default</a:t>
            </a:r>
            <a:r>
              <a:rPr lang="en-US" sz="1100" dirty="0" smtClean="0">
                <a:latin typeface="Cambria" pitchFamily="18" charset="0"/>
                <a:cs typeface="Arial"/>
              </a:rPr>
              <a:t>: </a:t>
            </a:r>
            <a:r>
              <a:rPr lang="en-US" sz="1100" b="1" dirty="0" smtClean="0">
                <a:latin typeface="Cambria" pitchFamily="18" charset="0"/>
                <a:cs typeface="Arial"/>
              </a:rPr>
              <a:t>%</a:t>
            </a:r>
            <a:r>
              <a:rPr lang="en-US" sz="1100" b="1" dirty="0">
                <a:latin typeface="Cambria" pitchFamily="18" charset="0"/>
                <a:cs typeface="Arial"/>
              </a:rPr>
              <a:t>Name1%.tif</a:t>
            </a:r>
            <a:r>
              <a:rPr lang="en-US" sz="1100" dirty="0">
                <a:latin typeface="Cambria" pitchFamily="18" charset="0"/>
                <a:cs typeface="Arial"/>
              </a:rPr>
              <a:t> </a:t>
            </a:r>
          </a:p>
          <a:p>
            <a:pPr marL="571500" lvl="1" indent="-171450">
              <a:buFont typeface="Arial" pitchFamily="34" charset="0"/>
              <a:buChar char="•"/>
            </a:pPr>
            <a:r>
              <a:rPr lang="en-US" sz="1100" dirty="0">
                <a:latin typeface="Cambria" pitchFamily="18" charset="0"/>
                <a:cs typeface="Arial"/>
              </a:rPr>
              <a:t>Make sure the </a:t>
            </a:r>
            <a:r>
              <a:rPr lang="en-US" sz="1100" dirty="0" smtClean="0">
                <a:latin typeface="Cambria" pitchFamily="18" charset="0"/>
                <a:cs typeface="Arial"/>
              </a:rPr>
              <a:t>equation looks like: </a:t>
            </a:r>
            <a:r>
              <a:rPr lang="en-US" sz="1100" dirty="0">
                <a:latin typeface="Cambria" pitchFamily="18" charset="0"/>
              </a:rPr>
              <a:t> </a:t>
            </a:r>
            <a:r>
              <a:rPr lang="en-US" sz="1100" b="1" dirty="0">
                <a:latin typeface="Cambria" pitchFamily="18" charset="0"/>
              </a:rPr>
              <a:t>Float((("%Band2_5%") - ("%Band6_5%" - "%Band7_5%")) / ("%Band2_5%" + ("%Band6_5</a:t>
            </a:r>
            <a:r>
              <a:rPr lang="en-US" sz="1100" b="1" dirty="0" smtClean="0">
                <a:latin typeface="Cambria" pitchFamily="18" charset="0"/>
              </a:rPr>
              <a:t>%" - "%Band7_5%")))</a:t>
            </a:r>
          </a:p>
          <a:p>
            <a:pPr marL="514350" indent="-514350">
              <a:buFont typeface="+mj-lt"/>
              <a:buAutoNum type="arabicPeriod"/>
            </a:pPr>
            <a:r>
              <a:rPr lang="en-US" sz="1500" i="1" dirty="0" smtClean="0">
                <a:latin typeface="Cambria" pitchFamily="18" charset="0"/>
                <a:cs typeface="Arial"/>
              </a:rPr>
              <a:t>Save</a:t>
            </a:r>
            <a:r>
              <a:rPr lang="en-US" sz="1500" dirty="0" smtClean="0">
                <a:latin typeface="Cambria" pitchFamily="18" charset="0"/>
                <a:cs typeface="Arial"/>
              </a:rPr>
              <a:t>, </a:t>
            </a:r>
            <a:r>
              <a:rPr lang="en-US" sz="1500" i="1" dirty="0" smtClean="0">
                <a:latin typeface="Cambria" pitchFamily="18" charset="0"/>
                <a:cs typeface="Arial"/>
              </a:rPr>
              <a:t>Validate</a:t>
            </a:r>
            <a:r>
              <a:rPr lang="en-US" sz="1500" dirty="0" smtClean="0">
                <a:latin typeface="Cambria" pitchFamily="18" charset="0"/>
                <a:cs typeface="Arial"/>
              </a:rPr>
              <a:t>, and </a:t>
            </a:r>
            <a:r>
              <a:rPr lang="en-US" sz="1500" i="1" dirty="0" smtClean="0">
                <a:latin typeface="Cambria" pitchFamily="18" charset="0"/>
                <a:cs typeface="Arial"/>
              </a:rPr>
              <a:t>Run</a:t>
            </a:r>
            <a:r>
              <a:rPr lang="en-US" sz="1500" dirty="0" smtClean="0">
                <a:latin typeface="Cambria" pitchFamily="18" charset="0"/>
                <a:cs typeface="Arial"/>
              </a:rPr>
              <a:t> the model.</a:t>
            </a:r>
            <a:endParaRPr lang="en-US" sz="1500" dirty="0">
              <a:latin typeface="Cambria" pitchFamily="18" charset="0"/>
              <a:cs typeface="Arial"/>
            </a:endParaRPr>
          </a:p>
        </p:txBody>
      </p:sp>
      <p:sp>
        <p:nvSpPr>
          <p:cNvPr id="2" name="TextBox 1"/>
          <p:cNvSpPr txBox="1"/>
          <p:nvPr/>
        </p:nvSpPr>
        <p:spPr>
          <a:xfrm>
            <a:off x="2288357" y="6327930"/>
            <a:ext cx="4287371" cy="369332"/>
          </a:xfrm>
          <a:prstGeom prst="rect">
            <a:avLst/>
          </a:prstGeom>
          <a:noFill/>
          <a:ln>
            <a:solidFill>
              <a:schemeClr val="tx1"/>
            </a:solidFill>
          </a:ln>
        </p:spPr>
        <p:txBody>
          <a:bodyPr wrap="square" rtlCol="0">
            <a:spAutoFit/>
          </a:bodyPr>
          <a:lstStyle/>
          <a:p>
            <a:r>
              <a:rPr lang="en-US" b="1" i="1" dirty="0" smtClean="0">
                <a:solidFill>
                  <a:prstClr val="black"/>
                </a:solidFill>
              </a:rPr>
              <a:t>Note</a:t>
            </a:r>
            <a:r>
              <a:rPr lang="en-US" dirty="0" smtClean="0">
                <a:solidFill>
                  <a:prstClr val="black"/>
                </a:solidFill>
              </a:rPr>
              <a:t>: See next slide for image of the model.</a:t>
            </a:r>
            <a:endParaRPr lang="en-US" dirty="0">
              <a:solidFill>
                <a:prstClr val="black"/>
              </a:solidFill>
            </a:endParaRPr>
          </a:p>
        </p:txBody>
      </p:sp>
    </p:spTree>
    <p:extLst>
      <p:ext uri="{BB962C8B-B14F-4D97-AF65-F5344CB8AC3E}">
        <p14:creationId xmlns:p14="http://schemas.microsoft.com/office/powerpoint/2010/main" val="2439014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4402"/>
            <a:ext cx="9069571" cy="400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13984" y="-141512"/>
            <a:ext cx="8229600" cy="13284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b="1" dirty="0" smtClean="0">
                <a:solidFill>
                  <a:prstClr val="black"/>
                </a:solidFill>
                <a:latin typeface="Cambria" pitchFamily="18" charset="0"/>
              </a:rPr>
              <a:t>NMDI</a:t>
            </a:r>
            <a:r>
              <a:rPr lang="en-US" sz="4200" dirty="0" smtClean="0">
                <a:solidFill>
                  <a:prstClr val="black"/>
                </a:solidFill>
                <a:latin typeface="Cambria" pitchFamily="18" charset="0"/>
              </a:rPr>
              <a:t/>
            </a:r>
            <a:br>
              <a:rPr lang="en-US" sz="4200" dirty="0" smtClean="0">
                <a:solidFill>
                  <a:prstClr val="black"/>
                </a:solidFill>
                <a:latin typeface="Cambria" pitchFamily="18" charset="0"/>
              </a:rPr>
            </a:br>
            <a:r>
              <a:rPr lang="en-US" sz="2400" i="1" dirty="0" smtClean="0">
                <a:solidFill>
                  <a:prstClr val="black"/>
                </a:solidFill>
                <a:latin typeface="Cambria" pitchFamily="18" charset="0"/>
              </a:rPr>
              <a:t>Model_iterate2</a:t>
            </a:r>
            <a:r>
              <a:rPr lang="en-US" sz="2400" dirty="0" smtClean="0">
                <a:solidFill>
                  <a:prstClr val="black"/>
                </a:solidFill>
                <a:latin typeface="Cambria" pitchFamily="18" charset="0"/>
              </a:rPr>
              <a:t>: Creating NMDIs for each Julian Date</a:t>
            </a:r>
            <a:endParaRPr lang="en-US" sz="2400" dirty="0">
              <a:solidFill>
                <a:prstClr val="black"/>
              </a:solidFill>
              <a:latin typeface="Cambria" pitchFamily="18" charset="0"/>
            </a:endParaRPr>
          </a:p>
        </p:txBody>
      </p:sp>
    </p:spTree>
    <p:extLst>
      <p:ext uri="{BB962C8B-B14F-4D97-AF65-F5344CB8AC3E}">
        <p14:creationId xmlns:p14="http://schemas.microsoft.com/office/powerpoint/2010/main" val="1213318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82086" y="4795"/>
            <a:ext cx="8229600" cy="1328483"/>
          </a:xfrm>
        </p:spPr>
        <p:txBody>
          <a:bodyPr>
            <a:normAutofit fontScale="90000"/>
          </a:bodyPr>
          <a:lstStyle/>
          <a:p>
            <a:r>
              <a:rPr lang="en-US" sz="39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700" i="1" dirty="0" smtClean="0">
                <a:latin typeface="Cambria" pitchFamily="18" charset="0"/>
              </a:rPr>
              <a:t>Model_iterate</a:t>
            </a:r>
            <a:r>
              <a:rPr lang="en-US" sz="2700" i="1" dirty="0">
                <a:latin typeface="Cambria" pitchFamily="18" charset="0"/>
              </a:rPr>
              <a:t>3</a:t>
            </a:r>
            <a:r>
              <a:rPr lang="en-US" sz="2700" dirty="0" smtClean="0">
                <a:latin typeface="Cambria" pitchFamily="18" charset="0"/>
              </a:rPr>
              <a:t>: Isolating Land Values and Eliminating the Water Values</a:t>
            </a:r>
            <a:endParaRPr lang="en-US" sz="2700" dirty="0">
              <a:latin typeface="Cambria" pitchFamily="18" charset="0"/>
            </a:endParaRPr>
          </a:p>
        </p:txBody>
      </p:sp>
      <p:sp>
        <p:nvSpPr>
          <p:cNvPr id="3" name="Content Placeholder 5"/>
          <p:cNvSpPr>
            <a:spLocks noGrp="1"/>
          </p:cNvSpPr>
          <p:nvPr>
            <p:ph idx="1"/>
          </p:nvPr>
        </p:nvSpPr>
        <p:spPr>
          <a:xfrm>
            <a:off x="56644" y="1348527"/>
            <a:ext cx="9002296" cy="4499380"/>
          </a:xfrm>
        </p:spPr>
        <p:txBody>
          <a:bodyPr>
            <a:noAutofit/>
          </a:bodyPr>
          <a:lstStyle/>
          <a:p>
            <a:pPr marL="514350" indent="-514350">
              <a:buFont typeface="+mj-lt"/>
              <a:buAutoNum type="arabicPeriod"/>
            </a:pPr>
            <a:r>
              <a:rPr lang="en-US" sz="1500" dirty="0" smtClean="0">
                <a:latin typeface="Cambria" pitchFamily="18" charset="0"/>
              </a:rPr>
              <a:t>Before Model_Iterator3 can be used, a land/water mask must be created using MOD44W product (or another mask source of choice).</a:t>
            </a:r>
          </a:p>
          <a:p>
            <a:pPr marL="514350" indent="-514350">
              <a:buFont typeface="+mj-lt"/>
              <a:buAutoNum type="arabicPeriod"/>
            </a:pPr>
            <a:r>
              <a:rPr lang="en-US" sz="1500" dirty="0" smtClean="0">
                <a:latin typeface="Cambria" pitchFamily="18" charset="0"/>
              </a:rPr>
              <a:t>Download the MOD44W tile for every tile used for the study area.  For example, this study uses one MODIS tile, h11v05.  Open the HDF file in </a:t>
            </a:r>
            <a:r>
              <a:rPr lang="en-US" sz="1500" dirty="0" err="1" smtClean="0">
                <a:latin typeface="Cambria" pitchFamily="18" charset="0"/>
              </a:rPr>
              <a:t>ArcMap</a:t>
            </a:r>
            <a:r>
              <a:rPr lang="en-US" sz="1500" dirty="0" smtClean="0">
                <a:latin typeface="Cambria" pitchFamily="18" charset="0"/>
              </a:rPr>
              <a:t> and select option 0 [zero] when prompted.</a:t>
            </a:r>
          </a:p>
          <a:p>
            <a:pPr marL="571500" lvl="1" indent="-171450">
              <a:buFont typeface="Arial" pitchFamily="34" charset="0"/>
              <a:buChar char="•"/>
            </a:pPr>
            <a:r>
              <a:rPr lang="en-US" sz="1100" dirty="0" smtClean="0">
                <a:latin typeface="Cambria" pitchFamily="18" charset="0"/>
              </a:rPr>
              <a:t>If the image is not displayed, double click the layer name in the </a:t>
            </a:r>
            <a:r>
              <a:rPr lang="en-US" sz="1100" i="1" dirty="0" smtClean="0">
                <a:latin typeface="Cambria" pitchFamily="18" charset="0"/>
              </a:rPr>
              <a:t>Table of Contents</a:t>
            </a:r>
            <a:r>
              <a:rPr lang="en-US" sz="1100" dirty="0" smtClean="0">
                <a:latin typeface="Cambria" pitchFamily="18" charset="0"/>
              </a:rPr>
              <a:t> to open the </a:t>
            </a:r>
            <a:r>
              <a:rPr lang="en-US" sz="1100" i="1" dirty="0" smtClean="0">
                <a:latin typeface="Cambria" pitchFamily="18" charset="0"/>
              </a:rPr>
              <a:t>Properties</a:t>
            </a:r>
            <a:r>
              <a:rPr lang="en-US" sz="1100" dirty="0" smtClean="0">
                <a:latin typeface="Cambria" pitchFamily="18" charset="0"/>
              </a:rPr>
              <a:t> window, go to the </a:t>
            </a:r>
            <a:r>
              <a:rPr lang="en-US" sz="1100" i="1" dirty="0" err="1" smtClean="0">
                <a:latin typeface="Cambria" pitchFamily="18" charset="0"/>
              </a:rPr>
              <a:t>Symbology</a:t>
            </a:r>
            <a:r>
              <a:rPr lang="en-US" sz="1100" dirty="0" smtClean="0">
                <a:latin typeface="Cambria" pitchFamily="18" charset="0"/>
              </a:rPr>
              <a:t> tab, and set the </a:t>
            </a:r>
            <a:r>
              <a:rPr lang="en-US" sz="1100" i="1" dirty="0" smtClean="0">
                <a:latin typeface="Cambria" pitchFamily="18" charset="0"/>
              </a:rPr>
              <a:t>stretch</a:t>
            </a:r>
            <a:r>
              <a:rPr lang="en-US" sz="1100" dirty="0" smtClean="0">
                <a:latin typeface="Cambria" pitchFamily="18" charset="0"/>
              </a:rPr>
              <a:t> as </a:t>
            </a:r>
            <a:r>
              <a:rPr lang="en-US" sz="1100" i="1" dirty="0" smtClean="0">
                <a:latin typeface="Cambria" pitchFamily="18" charset="0"/>
              </a:rPr>
              <a:t>Minimum-Maximum</a:t>
            </a:r>
            <a:r>
              <a:rPr lang="en-US" sz="1100" dirty="0" smtClean="0">
                <a:latin typeface="Cambria" pitchFamily="18" charset="0"/>
              </a:rPr>
              <a:t> to compute the histogram, then click OK.  </a:t>
            </a:r>
          </a:p>
          <a:p>
            <a:pPr marL="514350" indent="-514350">
              <a:buFont typeface="+mj-lt"/>
              <a:buAutoNum type="arabicPeriod"/>
            </a:pPr>
            <a:r>
              <a:rPr lang="en-US" sz="1500" dirty="0">
                <a:latin typeface="Cambria" pitchFamily="18" charset="0"/>
              </a:rPr>
              <a:t>In </a:t>
            </a:r>
            <a:r>
              <a:rPr lang="en-US" sz="1500" dirty="0" err="1">
                <a:latin typeface="Cambria" pitchFamily="18" charset="0"/>
              </a:rPr>
              <a:t>ArcMap</a:t>
            </a:r>
            <a:r>
              <a:rPr lang="en-US" sz="1500" dirty="0">
                <a:latin typeface="Cambria" pitchFamily="18" charset="0"/>
              </a:rPr>
              <a:t>, </a:t>
            </a:r>
            <a:r>
              <a:rPr lang="en-US" sz="1500" dirty="0" smtClean="0">
                <a:latin typeface="Cambria" pitchFamily="18" charset="0"/>
              </a:rPr>
              <a:t>search for tools </a:t>
            </a:r>
            <a:r>
              <a:rPr lang="en-US" sz="1500" dirty="0">
                <a:latin typeface="Cambria" pitchFamily="18" charset="0"/>
              </a:rPr>
              <a:t>by going to menu bar: </a:t>
            </a:r>
            <a:r>
              <a:rPr lang="en-US" sz="1500" dirty="0" err="1">
                <a:latin typeface="Cambria" pitchFamily="18" charset="0"/>
              </a:rPr>
              <a:t>Geoprocessing</a:t>
            </a:r>
            <a:r>
              <a:rPr lang="en-US" sz="1500" dirty="0" err="1" smtClean="0">
                <a:latin typeface="Arial"/>
                <a:cs typeface="Arial"/>
              </a:rPr>
              <a:t>→</a:t>
            </a:r>
            <a:r>
              <a:rPr lang="en-US" sz="1500" dirty="0" err="1" smtClean="0">
                <a:latin typeface="Cambria" pitchFamily="18" charset="0"/>
                <a:cs typeface="Arial"/>
              </a:rPr>
              <a:t>Search</a:t>
            </a:r>
            <a:r>
              <a:rPr lang="en-US" sz="1500" dirty="0" smtClean="0">
                <a:latin typeface="Cambria" pitchFamily="18" charset="0"/>
                <a:cs typeface="Arial"/>
              </a:rPr>
              <a:t> For Tools. </a:t>
            </a:r>
          </a:p>
          <a:p>
            <a:pPr marL="571500" lvl="1" indent="-171450">
              <a:buFont typeface="Arial" pitchFamily="34" charset="0"/>
              <a:buChar char="•"/>
            </a:pPr>
            <a:r>
              <a:rPr lang="en-US" sz="1100" dirty="0" smtClean="0">
                <a:latin typeface="Cambria" pitchFamily="18" charset="0"/>
                <a:cs typeface="Arial"/>
              </a:rPr>
              <a:t>Type </a:t>
            </a:r>
            <a:r>
              <a:rPr lang="en-US" sz="1100" i="1" dirty="0" smtClean="0">
                <a:latin typeface="Cambria" pitchFamily="18" charset="0"/>
                <a:cs typeface="Arial"/>
              </a:rPr>
              <a:t>Raster to Other Format</a:t>
            </a:r>
            <a:r>
              <a:rPr lang="en-US" sz="1100" dirty="0" smtClean="0">
                <a:latin typeface="Cambria" pitchFamily="18" charset="0"/>
                <a:cs typeface="Arial"/>
              </a:rPr>
              <a:t>, click to open the tool.</a:t>
            </a:r>
          </a:p>
          <a:p>
            <a:pPr marL="571500" lvl="1" indent="-171450">
              <a:buFont typeface="Arial" pitchFamily="34" charset="0"/>
              <a:buChar char="•"/>
            </a:pPr>
            <a:r>
              <a:rPr lang="en-US" sz="1100" dirty="0" smtClean="0">
                <a:latin typeface="Cambria" pitchFamily="18" charset="0"/>
                <a:cs typeface="Arial"/>
              </a:rPr>
              <a:t>Input the HDF, save the </a:t>
            </a:r>
            <a:r>
              <a:rPr lang="en-US" sz="1100" i="1" dirty="0" smtClean="0">
                <a:latin typeface="Cambria" pitchFamily="18" charset="0"/>
                <a:cs typeface="Arial"/>
              </a:rPr>
              <a:t>Output Workspace</a:t>
            </a:r>
            <a:r>
              <a:rPr lang="en-US" sz="1100" dirty="0">
                <a:latin typeface="Cambria" pitchFamily="18" charset="0"/>
                <a:cs typeface="Arial"/>
              </a:rPr>
              <a:t> </a:t>
            </a:r>
            <a:r>
              <a:rPr lang="en-US" sz="1100" dirty="0" smtClean="0">
                <a:latin typeface="Cambria" pitchFamily="18" charset="0"/>
                <a:cs typeface="Arial"/>
              </a:rPr>
              <a:t>to your workspace, and select the </a:t>
            </a:r>
            <a:r>
              <a:rPr lang="en-US" sz="1100" i="1" dirty="0" smtClean="0">
                <a:latin typeface="Cambria" pitchFamily="18" charset="0"/>
                <a:cs typeface="Arial"/>
              </a:rPr>
              <a:t>Raster Format</a:t>
            </a:r>
            <a:r>
              <a:rPr lang="en-US" sz="1100" dirty="0" smtClean="0">
                <a:latin typeface="Cambria" pitchFamily="18" charset="0"/>
                <a:cs typeface="Arial"/>
              </a:rPr>
              <a:t> to </a:t>
            </a:r>
            <a:r>
              <a:rPr lang="en-US" sz="1100" i="1" dirty="0" smtClean="0">
                <a:latin typeface="Cambria" pitchFamily="18" charset="0"/>
                <a:cs typeface="Arial"/>
              </a:rPr>
              <a:t>TIFF</a:t>
            </a:r>
            <a:r>
              <a:rPr lang="en-US" sz="1100" dirty="0" smtClean="0">
                <a:latin typeface="Cambria" pitchFamily="18" charset="0"/>
                <a:cs typeface="Arial"/>
              </a:rPr>
              <a:t>. Click OK.</a:t>
            </a:r>
            <a:endParaRPr lang="en-US" sz="1100" dirty="0">
              <a:latin typeface="Cambria" pitchFamily="18" charset="0"/>
              <a:cs typeface="Arial"/>
            </a:endParaRPr>
          </a:p>
          <a:p>
            <a:pPr marL="514350" indent="-514350">
              <a:buFont typeface="+mj-lt"/>
              <a:buAutoNum type="arabicPeriod"/>
            </a:pPr>
            <a:r>
              <a:rPr lang="en-US" sz="1500" dirty="0" smtClean="0">
                <a:latin typeface="Cambria" pitchFamily="18" charset="0"/>
              </a:rPr>
              <a:t>In the </a:t>
            </a:r>
            <a:r>
              <a:rPr lang="en-US" sz="1500" i="1" dirty="0" smtClean="0">
                <a:latin typeface="Cambria" pitchFamily="18" charset="0"/>
              </a:rPr>
              <a:t>Search For Tools</a:t>
            </a:r>
            <a:r>
              <a:rPr lang="en-US" sz="1500" dirty="0" smtClean="0">
                <a:latin typeface="Cambria" pitchFamily="18" charset="0"/>
              </a:rPr>
              <a:t> window, type in </a:t>
            </a:r>
            <a:r>
              <a:rPr lang="en-US" sz="1500" i="1" dirty="0" smtClean="0">
                <a:latin typeface="Cambria" pitchFamily="18" charset="0"/>
              </a:rPr>
              <a:t>Project Raster</a:t>
            </a:r>
            <a:r>
              <a:rPr lang="en-US" sz="1500" dirty="0" smtClean="0">
                <a:latin typeface="Cambria" pitchFamily="18" charset="0"/>
              </a:rPr>
              <a:t> and click the tool to open. </a:t>
            </a:r>
            <a:endParaRPr lang="en-US" sz="1100" dirty="0" smtClean="0">
              <a:latin typeface="Cambria" pitchFamily="18" charset="0"/>
              <a:cs typeface="Arial"/>
            </a:endParaRPr>
          </a:p>
          <a:p>
            <a:pPr marL="571500" lvl="1" indent="-171450">
              <a:buFont typeface="Arial" pitchFamily="34" charset="0"/>
              <a:buChar char="•"/>
            </a:pPr>
            <a:r>
              <a:rPr lang="en-US" sz="1100" dirty="0">
                <a:latin typeface="Cambria" pitchFamily="18" charset="0"/>
                <a:cs typeface="Arial"/>
              </a:rPr>
              <a:t>Put the new coordinate as the appropriate UTM zone. </a:t>
            </a:r>
            <a:endParaRPr lang="en-US" sz="1100" dirty="0" smtClean="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Save the raster to the appropriate folder as a Tiff image (i.e. </a:t>
            </a:r>
            <a:r>
              <a:rPr lang="en-US" sz="1100" dirty="0">
                <a:latin typeface="Cambria" pitchFamily="18" charset="0"/>
                <a:cs typeface="Arial"/>
              </a:rPr>
              <a:t>“MOD44W_proj.tif”).  </a:t>
            </a:r>
            <a:endParaRPr lang="en-US" sz="1100" dirty="0" smtClean="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Use the drop down arrow to select the default </a:t>
            </a:r>
            <a:r>
              <a:rPr lang="en-US" sz="1100" i="1" dirty="0" smtClean="0">
                <a:latin typeface="Cambria" pitchFamily="18" charset="0"/>
                <a:cs typeface="Arial"/>
              </a:rPr>
              <a:t>Geographic Transformation</a:t>
            </a:r>
            <a:r>
              <a:rPr lang="en-US" sz="1100" dirty="0" smtClean="0">
                <a:latin typeface="Cambria" pitchFamily="18" charset="0"/>
                <a:cs typeface="Arial"/>
              </a:rPr>
              <a:t>.</a:t>
            </a:r>
          </a:p>
          <a:p>
            <a:pPr marL="571500" lvl="1" indent="-171450">
              <a:buFont typeface="Arial" pitchFamily="34" charset="0"/>
              <a:buChar char="•"/>
            </a:pPr>
            <a:r>
              <a:rPr lang="en-US" sz="1100" dirty="0" smtClean="0">
                <a:latin typeface="Cambria" pitchFamily="18" charset="0"/>
                <a:cs typeface="Arial"/>
              </a:rPr>
              <a:t>Lastly, set the </a:t>
            </a:r>
            <a:r>
              <a:rPr lang="en-US" sz="1100" i="1" dirty="0" smtClean="0">
                <a:latin typeface="Cambria" pitchFamily="18" charset="0"/>
                <a:cs typeface="Arial"/>
              </a:rPr>
              <a:t>Output Cell Size </a:t>
            </a:r>
            <a:r>
              <a:rPr lang="en-US" sz="1100" dirty="0" smtClean="0">
                <a:latin typeface="Cambria" pitchFamily="18" charset="0"/>
                <a:cs typeface="Arial"/>
              </a:rPr>
              <a:t>to </a:t>
            </a:r>
            <a:r>
              <a:rPr lang="en-US" sz="1100" i="1" dirty="0" smtClean="0">
                <a:latin typeface="Cambria" pitchFamily="18" charset="0"/>
                <a:cs typeface="Arial"/>
              </a:rPr>
              <a:t>464</a:t>
            </a:r>
            <a:r>
              <a:rPr lang="en-US" sz="1100" dirty="0" smtClean="0">
                <a:latin typeface="Cambria" pitchFamily="18" charset="0"/>
                <a:cs typeface="Arial"/>
              </a:rPr>
              <a:t>.</a:t>
            </a:r>
          </a:p>
          <a:p>
            <a:pPr marL="514350" indent="-514350">
              <a:buFont typeface="+mj-lt"/>
              <a:buAutoNum type="arabicPeriod"/>
            </a:pPr>
            <a:r>
              <a:rPr lang="en-US" sz="1500" dirty="0" smtClean="0">
                <a:latin typeface="Cambria" pitchFamily="18" charset="0"/>
                <a:cs typeface="Arial"/>
              </a:rPr>
              <a:t>Next, reclassify the new projected raster using the </a:t>
            </a:r>
            <a:r>
              <a:rPr lang="en-US" sz="1500" i="1" dirty="0" smtClean="0">
                <a:latin typeface="Cambria" pitchFamily="18" charset="0"/>
                <a:cs typeface="Arial"/>
              </a:rPr>
              <a:t>Reclassify</a:t>
            </a:r>
            <a:r>
              <a:rPr lang="en-US" sz="1500" dirty="0" smtClean="0">
                <a:latin typeface="Cambria" pitchFamily="18" charset="0"/>
                <a:cs typeface="Arial"/>
              </a:rPr>
              <a:t> tool.</a:t>
            </a:r>
            <a:endParaRPr lang="en-US" sz="1500" dirty="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Set </a:t>
            </a:r>
            <a:r>
              <a:rPr lang="en-US" sz="1100" i="1" dirty="0" smtClean="0">
                <a:latin typeface="Cambria" pitchFamily="18" charset="0"/>
                <a:cs typeface="Arial"/>
              </a:rPr>
              <a:t>Input Raster</a:t>
            </a:r>
            <a:r>
              <a:rPr lang="en-US" sz="1100" dirty="0" smtClean="0">
                <a:latin typeface="Cambria" pitchFamily="18" charset="0"/>
                <a:cs typeface="Arial"/>
              </a:rPr>
              <a:t> is the projected layer (i.e. “MOD44W_proj.tif”), and the </a:t>
            </a:r>
            <a:r>
              <a:rPr lang="en-US" sz="1100" i="1" dirty="0" err="1" smtClean="0">
                <a:latin typeface="Cambria" pitchFamily="18" charset="0"/>
                <a:cs typeface="Arial"/>
              </a:rPr>
              <a:t>Reclass</a:t>
            </a:r>
            <a:r>
              <a:rPr lang="en-US" sz="1100" i="1" dirty="0" smtClean="0">
                <a:latin typeface="Cambria" pitchFamily="18" charset="0"/>
                <a:cs typeface="Arial"/>
              </a:rPr>
              <a:t> Field</a:t>
            </a:r>
            <a:r>
              <a:rPr lang="en-US" sz="1100" dirty="0" smtClean="0">
                <a:latin typeface="Cambria" pitchFamily="18" charset="0"/>
                <a:cs typeface="Arial"/>
              </a:rPr>
              <a:t> is </a:t>
            </a:r>
            <a:r>
              <a:rPr lang="en-US" sz="1100" i="1" dirty="0">
                <a:latin typeface="Cambria" pitchFamily="18" charset="0"/>
                <a:cs typeface="Arial"/>
              </a:rPr>
              <a:t>V</a:t>
            </a:r>
            <a:r>
              <a:rPr lang="en-US" sz="1100" i="1" dirty="0" smtClean="0">
                <a:latin typeface="Cambria" pitchFamily="18" charset="0"/>
                <a:cs typeface="Arial"/>
              </a:rPr>
              <a:t>alue.</a:t>
            </a:r>
          </a:p>
          <a:p>
            <a:pPr marL="571500" lvl="1" indent="-171450">
              <a:buFont typeface="Arial" pitchFamily="34" charset="0"/>
              <a:buChar char="•"/>
            </a:pPr>
            <a:r>
              <a:rPr lang="en-US" sz="1100" dirty="0" smtClean="0">
                <a:latin typeface="Cambria" pitchFamily="18" charset="0"/>
                <a:cs typeface="Arial"/>
              </a:rPr>
              <a:t>Click the </a:t>
            </a:r>
            <a:r>
              <a:rPr lang="en-US" sz="1100" i="1" dirty="0" smtClean="0">
                <a:latin typeface="Cambria" pitchFamily="18" charset="0"/>
                <a:cs typeface="Arial"/>
              </a:rPr>
              <a:t>Unique </a:t>
            </a:r>
            <a:r>
              <a:rPr lang="en-US" sz="1100" dirty="0" smtClean="0">
                <a:latin typeface="Cambria" pitchFamily="18" charset="0"/>
                <a:cs typeface="Arial"/>
              </a:rPr>
              <a:t>button, and fill the table as the table to the below.</a:t>
            </a:r>
          </a:p>
          <a:p>
            <a:pPr marL="571500" lvl="1" indent="-171450">
              <a:buFont typeface="Arial" pitchFamily="34" charset="0"/>
              <a:buChar char="•"/>
            </a:pPr>
            <a:r>
              <a:rPr lang="en-US" sz="1100" dirty="0" smtClean="0">
                <a:latin typeface="Cambria" pitchFamily="18" charset="0"/>
                <a:cs typeface="Arial"/>
              </a:rPr>
              <a:t>Set the </a:t>
            </a:r>
            <a:r>
              <a:rPr lang="en-US" sz="1100" i="1" dirty="0" smtClean="0">
                <a:latin typeface="Cambria" pitchFamily="18" charset="0"/>
                <a:cs typeface="Arial"/>
              </a:rPr>
              <a:t>Output Raster</a:t>
            </a:r>
            <a:r>
              <a:rPr lang="en-US" sz="1100" dirty="0" smtClean="0">
                <a:latin typeface="Cambria" pitchFamily="18" charset="0"/>
                <a:cs typeface="Arial"/>
              </a:rPr>
              <a:t> as </a:t>
            </a:r>
            <a:r>
              <a:rPr lang="en-US" sz="1100" i="1" dirty="0" err="1" smtClean="0">
                <a:latin typeface="Cambria" pitchFamily="18" charset="0"/>
                <a:cs typeface="Arial"/>
              </a:rPr>
              <a:t>Mask.tif</a:t>
            </a:r>
            <a:r>
              <a:rPr lang="en-US" sz="1100" dirty="0" smtClean="0">
                <a:latin typeface="Cambria" pitchFamily="18" charset="0"/>
                <a:cs typeface="Arial"/>
              </a:rPr>
              <a:t>.  </a:t>
            </a:r>
          </a:p>
          <a:p>
            <a:pPr marL="571500" lvl="1" indent="-171450">
              <a:buFont typeface="Arial" pitchFamily="34" charset="0"/>
              <a:buChar char="•"/>
            </a:pPr>
            <a:r>
              <a:rPr lang="en-US" sz="1100" dirty="0" smtClean="0">
                <a:latin typeface="Cambria" pitchFamily="18" charset="0"/>
                <a:cs typeface="Arial"/>
              </a:rPr>
              <a:t>Remove all previous </a:t>
            </a:r>
            <a:r>
              <a:rPr lang="en-US" sz="1100" dirty="0" err="1" smtClean="0">
                <a:latin typeface="Cambria" pitchFamily="18" charset="0"/>
                <a:cs typeface="Arial"/>
              </a:rPr>
              <a:t>rasters</a:t>
            </a:r>
            <a:r>
              <a:rPr lang="en-US" sz="1100" dirty="0" smtClean="0">
                <a:latin typeface="Cambria" pitchFamily="18" charset="0"/>
                <a:cs typeface="Arial"/>
              </a:rPr>
              <a:t> from </a:t>
            </a:r>
            <a:r>
              <a:rPr lang="en-US" sz="1100" dirty="0" err="1" smtClean="0">
                <a:latin typeface="Cambria" pitchFamily="18" charset="0"/>
                <a:cs typeface="Arial"/>
              </a:rPr>
              <a:t>ArcMap</a:t>
            </a:r>
            <a:r>
              <a:rPr lang="en-US" sz="1100" dirty="0" smtClean="0">
                <a:latin typeface="Cambria" pitchFamily="18" charset="0"/>
                <a:cs typeface="Arial"/>
              </a:rPr>
              <a:t> (i.e. only keep </a:t>
            </a:r>
            <a:r>
              <a:rPr lang="en-US" sz="1100" i="1" dirty="0" err="1" smtClean="0">
                <a:latin typeface="Cambria" pitchFamily="18" charset="0"/>
                <a:cs typeface="Arial"/>
              </a:rPr>
              <a:t>Mask.tif</a:t>
            </a:r>
            <a:r>
              <a:rPr lang="en-US" sz="1100" i="1" dirty="0" smtClean="0">
                <a:latin typeface="Cambria" pitchFamily="18" charset="0"/>
                <a:cs typeface="Arial"/>
              </a:rPr>
              <a:t> </a:t>
            </a:r>
            <a:r>
              <a:rPr lang="en-US" sz="1100" dirty="0" smtClean="0">
                <a:latin typeface="Cambria" pitchFamily="18" charset="0"/>
                <a:cs typeface="Arial"/>
              </a:rPr>
              <a:t>in </a:t>
            </a:r>
            <a:r>
              <a:rPr lang="en-US" sz="1100" dirty="0" err="1" smtClean="0">
                <a:latin typeface="Cambria" pitchFamily="18" charset="0"/>
                <a:cs typeface="Arial"/>
              </a:rPr>
              <a:t>ArcMap</a:t>
            </a:r>
            <a:r>
              <a:rPr lang="en-US" sz="1100" dirty="0" smtClean="0">
                <a:latin typeface="Cambria" pitchFamily="18" charset="0"/>
                <a:cs typeface="Arial"/>
              </a:rPr>
              <a:t>).</a:t>
            </a:r>
          </a:p>
          <a:p>
            <a:pPr marL="571500" lvl="1" indent="-171450">
              <a:buFont typeface="Arial" pitchFamily="34" charset="0"/>
              <a:buChar char="•"/>
            </a:pPr>
            <a:r>
              <a:rPr lang="en-US" sz="1100" b="1" i="1" dirty="0" smtClean="0">
                <a:latin typeface="Cambria" pitchFamily="18" charset="0"/>
                <a:cs typeface="Arial"/>
              </a:rPr>
              <a:t>Note</a:t>
            </a:r>
            <a:r>
              <a:rPr lang="en-US" sz="1100" dirty="0" smtClean="0">
                <a:latin typeface="Cambria" pitchFamily="18" charset="0"/>
                <a:cs typeface="Arial"/>
              </a:rPr>
              <a:t>: the mask file must be open in </a:t>
            </a:r>
            <a:r>
              <a:rPr lang="en-US" sz="1100" dirty="0" err="1" smtClean="0">
                <a:latin typeface="Cambria" pitchFamily="18" charset="0"/>
                <a:cs typeface="Arial"/>
              </a:rPr>
              <a:t>ArcMap</a:t>
            </a:r>
            <a:r>
              <a:rPr lang="en-US" sz="1100" dirty="0" smtClean="0">
                <a:latin typeface="Cambria" pitchFamily="18" charset="0"/>
                <a:cs typeface="Arial"/>
              </a:rPr>
              <a:t> in order for the Model_iterate3 to work.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52" y="5863504"/>
            <a:ext cx="26955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685" y="3656086"/>
            <a:ext cx="2857890" cy="24341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30684" y="6162990"/>
            <a:ext cx="2913316" cy="600164"/>
          </a:xfrm>
          <a:prstGeom prst="rect">
            <a:avLst/>
          </a:prstGeom>
          <a:noFill/>
        </p:spPr>
        <p:txBody>
          <a:bodyPr wrap="square" rtlCol="0">
            <a:spAutoFit/>
          </a:bodyPr>
          <a:lstStyle/>
          <a:p>
            <a:pPr marL="0" lvl="1"/>
            <a:r>
              <a:rPr lang="en-US" sz="1100" b="1" i="1" dirty="0" smtClean="0">
                <a:solidFill>
                  <a:prstClr val="black"/>
                </a:solidFill>
                <a:latin typeface="Cambria" pitchFamily="18" charset="0"/>
                <a:cs typeface="Arial"/>
              </a:rPr>
              <a:t>Note: </a:t>
            </a:r>
            <a:r>
              <a:rPr lang="en-US" sz="1100" dirty="0" smtClean="0">
                <a:solidFill>
                  <a:prstClr val="black"/>
                </a:solidFill>
                <a:latin typeface="Cambria" pitchFamily="18" charset="0"/>
                <a:cs typeface="Arial"/>
              </a:rPr>
              <a:t>To </a:t>
            </a:r>
            <a:r>
              <a:rPr lang="en-US" sz="1100" dirty="0">
                <a:solidFill>
                  <a:prstClr val="black"/>
                </a:solidFill>
                <a:latin typeface="Cambria" pitchFamily="18" charset="0"/>
                <a:cs typeface="Arial"/>
              </a:rPr>
              <a:t>get the same visual as </a:t>
            </a:r>
            <a:r>
              <a:rPr lang="en-US" sz="1100" dirty="0" smtClean="0">
                <a:solidFill>
                  <a:prstClr val="black"/>
                </a:solidFill>
                <a:latin typeface="Cambria" pitchFamily="18" charset="0"/>
                <a:cs typeface="Arial"/>
              </a:rPr>
              <a:t>the image to the right, </a:t>
            </a:r>
            <a:r>
              <a:rPr lang="en-US" sz="1100" dirty="0">
                <a:solidFill>
                  <a:prstClr val="black"/>
                </a:solidFill>
                <a:latin typeface="Cambria" pitchFamily="18" charset="0"/>
                <a:cs typeface="Arial"/>
              </a:rPr>
              <a:t>change the coordinate system of </a:t>
            </a:r>
            <a:r>
              <a:rPr lang="en-US" sz="1100" i="1" dirty="0">
                <a:solidFill>
                  <a:prstClr val="black"/>
                </a:solidFill>
                <a:latin typeface="Cambria" pitchFamily="18" charset="0"/>
                <a:cs typeface="Arial"/>
              </a:rPr>
              <a:t>Layers</a:t>
            </a:r>
            <a:r>
              <a:rPr lang="en-US" sz="1100" dirty="0">
                <a:solidFill>
                  <a:prstClr val="black"/>
                </a:solidFill>
                <a:latin typeface="Cambria" pitchFamily="18" charset="0"/>
                <a:cs typeface="Arial"/>
              </a:rPr>
              <a:t> to the same as the UTM projection</a:t>
            </a:r>
            <a:r>
              <a:rPr lang="en-US" sz="1100" dirty="0" smtClean="0">
                <a:solidFill>
                  <a:prstClr val="black"/>
                </a:solidFill>
                <a:latin typeface="Cambria" pitchFamily="18" charset="0"/>
                <a:cs typeface="Arial"/>
              </a:rPr>
              <a:t>.</a:t>
            </a:r>
            <a:endParaRPr lang="en-US" sz="1100" i="1" dirty="0">
              <a:solidFill>
                <a:prstClr val="black"/>
              </a:solidFill>
              <a:latin typeface="Cambria" pitchFamily="18" charset="0"/>
              <a:cs typeface="Arial"/>
            </a:endParaRPr>
          </a:p>
        </p:txBody>
      </p:sp>
    </p:spTree>
    <p:extLst>
      <p:ext uri="{BB962C8B-B14F-4D97-AF65-F5344CB8AC3E}">
        <p14:creationId xmlns:p14="http://schemas.microsoft.com/office/powerpoint/2010/main" val="3510463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82086" y="4795"/>
            <a:ext cx="8229600" cy="1328483"/>
          </a:xfrm>
        </p:spPr>
        <p:txBody>
          <a:bodyPr>
            <a:normAutofit fontScale="90000"/>
          </a:bodyPr>
          <a:lstStyle/>
          <a:p>
            <a:r>
              <a:rPr lang="en-US" sz="39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700" i="1" dirty="0" smtClean="0">
                <a:latin typeface="Cambria" pitchFamily="18" charset="0"/>
              </a:rPr>
              <a:t>Model_iterate</a:t>
            </a:r>
            <a:r>
              <a:rPr lang="en-US" sz="2700" i="1" dirty="0">
                <a:latin typeface="Cambria" pitchFamily="18" charset="0"/>
              </a:rPr>
              <a:t>3</a:t>
            </a:r>
            <a:r>
              <a:rPr lang="en-US" sz="2700" dirty="0" smtClean="0">
                <a:latin typeface="Cambria" pitchFamily="18" charset="0"/>
              </a:rPr>
              <a:t>: Isolating Land Values and Eliminating the Water Values</a:t>
            </a:r>
            <a:endParaRPr lang="en-US" sz="2700" dirty="0">
              <a:latin typeface="Cambria" pitchFamily="18" charset="0"/>
            </a:endParaRPr>
          </a:p>
        </p:txBody>
      </p:sp>
      <p:sp>
        <p:nvSpPr>
          <p:cNvPr id="3" name="Content Placeholder 5"/>
          <p:cNvSpPr>
            <a:spLocks noGrp="1"/>
          </p:cNvSpPr>
          <p:nvPr>
            <p:ph idx="1"/>
          </p:nvPr>
        </p:nvSpPr>
        <p:spPr>
          <a:xfrm>
            <a:off x="56644" y="1348527"/>
            <a:ext cx="9002296" cy="2681213"/>
          </a:xfrm>
        </p:spPr>
        <p:txBody>
          <a:bodyPr>
            <a:noAutofit/>
          </a:bodyPr>
          <a:lstStyle/>
          <a:p>
            <a:pPr marL="514350" indent="-514350">
              <a:buFont typeface="+mj-lt"/>
              <a:buAutoNum type="arabicPeriod" startAt="5"/>
            </a:pPr>
            <a:r>
              <a:rPr lang="en-US" sz="1500" dirty="0">
                <a:latin typeface="Cambria" pitchFamily="18" charset="0"/>
              </a:rPr>
              <a:t>In the </a:t>
            </a:r>
            <a:r>
              <a:rPr lang="en-US" sz="1500" i="1" dirty="0" err="1">
                <a:latin typeface="Cambria" pitchFamily="18" charset="0"/>
              </a:rPr>
              <a:t>NMDIToolbox</a:t>
            </a:r>
            <a:r>
              <a:rPr lang="en-US" sz="1500" dirty="0">
                <a:latin typeface="Cambria" pitchFamily="18" charset="0"/>
              </a:rPr>
              <a:t>, </a:t>
            </a:r>
            <a:r>
              <a:rPr lang="en-US" sz="1500" dirty="0">
                <a:latin typeface="Cambria" pitchFamily="18" charset="0"/>
                <a:cs typeface="Arial"/>
              </a:rPr>
              <a:t>right click </a:t>
            </a:r>
            <a:r>
              <a:rPr lang="en-US" sz="1500" dirty="0" smtClean="0">
                <a:latin typeface="Cambria" pitchFamily="18" charset="0"/>
                <a:cs typeface="Arial"/>
              </a:rPr>
              <a:t>Model_iterate3 </a:t>
            </a:r>
            <a:r>
              <a:rPr lang="en-US" sz="1500" dirty="0">
                <a:latin typeface="Cambria" pitchFamily="18" charset="0"/>
                <a:cs typeface="Arial"/>
              </a:rPr>
              <a:t>and click </a:t>
            </a:r>
            <a:r>
              <a:rPr lang="en-US" sz="1500" i="1" dirty="0">
                <a:latin typeface="Cambria" pitchFamily="18" charset="0"/>
                <a:cs typeface="Arial"/>
              </a:rPr>
              <a:t>Edit</a:t>
            </a:r>
            <a:r>
              <a:rPr lang="en-US" sz="1500" dirty="0">
                <a:latin typeface="Cambria" pitchFamily="18" charset="0"/>
                <a:cs typeface="Arial"/>
              </a:rPr>
              <a:t> to open the model in Model </a:t>
            </a:r>
            <a:r>
              <a:rPr lang="en-US" sz="1500" dirty="0" smtClean="0">
                <a:latin typeface="Cambria" pitchFamily="18" charset="0"/>
                <a:cs typeface="Arial"/>
              </a:rPr>
              <a:t>Builder.</a:t>
            </a:r>
          </a:p>
          <a:p>
            <a:pPr marL="514350" indent="-514350">
              <a:buFont typeface="+mj-lt"/>
              <a:buAutoNum type="arabicPeriod" startAt="6"/>
            </a:pPr>
            <a:r>
              <a:rPr lang="en-US" sz="1500" dirty="0">
                <a:latin typeface="Cambria" pitchFamily="18" charset="0"/>
                <a:cs typeface="Arial"/>
              </a:rPr>
              <a:t>Double click </a:t>
            </a:r>
            <a:r>
              <a:rPr lang="en-US" sz="1500" i="1" dirty="0">
                <a:latin typeface="Cambria" pitchFamily="18" charset="0"/>
                <a:cs typeface="Arial"/>
              </a:rPr>
              <a:t>Iterate </a:t>
            </a:r>
            <a:r>
              <a:rPr lang="en-US" sz="1500" i="1" dirty="0" err="1">
                <a:latin typeface="Cambria" pitchFamily="18" charset="0"/>
                <a:cs typeface="Arial"/>
              </a:rPr>
              <a:t>Rasters</a:t>
            </a:r>
            <a:r>
              <a:rPr lang="en-US" sz="1500" dirty="0">
                <a:latin typeface="Cambria" pitchFamily="18" charset="0"/>
                <a:cs typeface="Arial"/>
              </a:rPr>
              <a:t> tool.  </a:t>
            </a:r>
          </a:p>
          <a:p>
            <a:pPr marL="571500" lvl="1" indent="-171450">
              <a:buFont typeface="Arial" pitchFamily="34" charset="0"/>
              <a:buChar char="•"/>
            </a:pPr>
            <a:r>
              <a:rPr lang="en-US" sz="1100" dirty="0">
                <a:latin typeface="Cambria" pitchFamily="18" charset="0"/>
                <a:cs typeface="Arial"/>
              </a:rPr>
              <a:t>Under </a:t>
            </a:r>
            <a:r>
              <a:rPr lang="en-US" sz="1100" i="1" dirty="0">
                <a:latin typeface="Cambria" pitchFamily="18" charset="0"/>
                <a:cs typeface="Arial"/>
              </a:rPr>
              <a:t>Workspace or Raster Catalog</a:t>
            </a:r>
            <a:r>
              <a:rPr lang="en-US" sz="1100" dirty="0">
                <a:latin typeface="Cambria" pitchFamily="18" charset="0"/>
                <a:cs typeface="Arial"/>
              </a:rPr>
              <a:t>, navigate to the </a:t>
            </a:r>
            <a:r>
              <a:rPr lang="en-US" sz="1100" i="1" dirty="0" smtClean="0">
                <a:latin typeface="Cambria" pitchFamily="18" charset="0"/>
                <a:cs typeface="Arial"/>
              </a:rPr>
              <a:t>NMDI</a:t>
            </a:r>
            <a:r>
              <a:rPr lang="en-US" sz="1100" dirty="0" smtClean="0">
                <a:latin typeface="Cambria" pitchFamily="18" charset="0"/>
                <a:cs typeface="Arial"/>
              </a:rPr>
              <a:t> folder within the </a:t>
            </a:r>
            <a:r>
              <a:rPr lang="en-US" sz="1100" i="1" dirty="0" smtClean="0">
                <a:latin typeface="Cambria" pitchFamily="18" charset="0"/>
                <a:cs typeface="Arial"/>
              </a:rPr>
              <a:t>Processed</a:t>
            </a:r>
            <a:r>
              <a:rPr lang="en-US" sz="1100" dirty="0" smtClean="0">
                <a:latin typeface="Cambria" pitchFamily="18" charset="0"/>
                <a:cs typeface="Arial"/>
              </a:rPr>
              <a:t> folder. </a:t>
            </a:r>
            <a:endParaRPr lang="en-US" sz="1100" dirty="0">
              <a:latin typeface="Cambria" pitchFamily="18" charset="0"/>
              <a:cs typeface="Arial"/>
            </a:endParaRPr>
          </a:p>
          <a:p>
            <a:pPr marL="571500" lvl="1" indent="-171450">
              <a:buFont typeface="Arial" pitchFamily="34" charset="0"/>
              <a:buChar char="•"/>
            </a:pPr>
            <a:r>
              <a:rPr lang="en-US" sz="1100" dirty="0">
                <a:latin typeface="Cambria" pitchFamily="18" charset="0"/>
                <a:cs typeface="Arial"/>
              </a:rPr>
              <a:t>Make </a:t>
            </a:r>
            <a:r>
              <a:rPr lang="en-US" sz="1100" dirty="0" smtClean="0">
                <a:latin typeface="Cambria" pitchFamily="18" charset="0"/>
                <a:cs typeface="Arial"/>
              </a:rPr>
              <a:t>sure </a:t>
            </a:r>
            <a:r>
              <a:rPr lang="en-US" sz="1100" i="1" dirty="0">
                <a:latin typeface="Cambria" pitchFamily="18" charset="0"/>
                <a:cs typeface="Arial"/>
              </a:rPr>
              <a:t>Wildcard</a:t>
            </a:r>
            <a:r>
              <a:rPr lang="en-US" sz="1100" dirty="0">
                <a:latin typeface="Cambria" pitchFamily="18" charset="0"/>
                <a:cs typeface="Arial"/>
              </a:rPr>
              <a:t> is blank, </a:t>
            </a:r>
            <a:r>
              <a:rPr lang="en-US" sz="1100" i="1" dirty="0">
                <a:latin typeface="Cambria" pitchFamily="18" charset="0"/>
                <a:cs typeface="Arial"/>
              </a:rPr>
              <a:t>Raster Format </a:t>
            </a:r>
            <a:r>
              <a:rPr lang="en-US" sz="1100" dirty="0">
                <a:latin typeface="Cambria" pitchFamily="18" charset="0"/>
                <a:cs typeface="Arial"/>
              </a:rPr>
              <a:t>is blank, and </a:t>
            </a:r>
            <a:r>
              <a:rPr lang="en-US" sz="1100" i="1" dirty="0">
                <a:latin typeface="Cambria" pitchFamily="18" charset="0"/>
                <a:cs typeface="Arial"/>
              </a:rPr>
              <a:t>Recursive</a:t>
            </a:r>
            <a:r>
              <a:rPr lang="en-US" sz="1100" dirty="0">
                <a:latin typeface="Cambria" pitchFamily="18" charset="0"/>
                <a:cs typeface="Arial"/>
              </a:rPr>
              <a:t> is unchecked.  Click OK.</a:t>
            </a:r>
          </a:p>
          <a:p>
            <a:pPr marL="514350" indent="-514350">
              <a:buFont typeface="+mj-lt"/>
              <a:buAutoNum type="arabicPeriod" startAt="6"/>
            </a:pPr>
            <a:r>
              <a:rPr lang="en-US" sz="1500" dirty="0">
                <a:latin typeface="Cambria" pitchFamily="18" charset="0"/>
              </a:rPr>
              <a:t>Double click the first </a:t>
            </a:r>
            <a:r>
              <a:rPr lang="en-US" sz="1500" i="1" dirty="0" smtClean="0">
                <a:latin typeface="Cambria" pitchFamily="18" charset="0"/>
              </a:rPr>
              <a:t>Raster Calculator </a:t>
            </a:r>
            <a:r>
              <a:rPr lang="en-US" sz="1500" dirty="0" smtClean="0">
                <a:latin typeface="Cambria" pitchFamily="18" charset="0"/>
              </a:rPr>
              <a:t>tool</a:t>
            </a:r>
            <a:r>
              <a:rPr lang="en-US" sz="1500" dirty="0">
                <a:latin typeface="Cambria" pitchFamily="18" charset="0"/>
              </a:rPr>
              <a:t>.</a:t>
            </a:r>
          </a:p>
          <a:p>
            <a:pPr marL="571500" lvl="1" indent="-171450">
              <a:buFont typeface="Arial" pitchFamily="34" charset="0"/>
              <a:buChar char="•"/>
            </a:pPr>
            <a:r>
              <a:rPr lang="en-US" sz="1100" dirty="0" smtClean="0">
                <a:latin typeface="Cambria" pitchFamily="18" charset="0"/>
                <a:cs typeface="Arial"/>
              </a:rPr>
              <a:t>The equation should look </a:t>
            </a:r>
            <a:r>
              <a:rPr lang="en-US" sz="1100" dirty="0">
                <a:latin typeface="Cambria" pitchFamily="18" charset="0"/>
                <a:cs typeface="Arial"/>
              </a:rPr>
              <a:t>like this: </a:t>
            </a:r>
            <a:r>
              <a:rPr lang="en-US" sz="1100" b="1" dirty="0">
                <a:latin typeface="Cambria" pitchFamily="18" charset="0"/>
                <a:cs typeface="Arial"/>
              </a:rPr>
              <a:t>Float("%</a:t>
            </a:r>
            <a:r>
              <a:rPr lang="en-US" sz="1100" b="1" dirty="0" err="1">
                <a:latin typeface="Cambria" pitchFamily="18" charset="0"/>
                <a:cs typeface="Arial"/>
              </a:rPr>
              <a:t>JDate</a:t>
            </a:r>
            <a:r>
              <a:rPr lang="en-US" sz="1100" b="1" dirty="0">
                <a:latin typeface="Cambria" pitchFamily="18" charset="0"/>
                <a:cs typeface="Arial"/>
              </a:rPr>
              <a:t>%" *"Mask</a:t>
            </a:r>
            <a:r>
              <a:rPr lang="en-US" sz="1100" b="1" dirty="0" smtClean="0">
                <a:latin typeface="Cambria" pitchFamily="18" charset="0"/>
                <a:cs typeface="Arial"/>
              </a:rPr>
              <a:t>")</a:t>
            </a:r>
          </a:p>
          <a:p>
            <a:pPr marL="571500" lvl="1" indent="-171450">
              <a:buFont typeface="Arial" pitchFamily="34" charset="0"/>
              <a:buChar char="•"/>
            </a:pPr>
            <a:r>
              <a:rPr lang="en-US" sz="1100" dirty="0" smtClean="0">
                <a:latin typeface="Cambria" pitchFamily="18" charset="0"/>
                <a:cs typeface="Arial"/>
              </a:rPr>
              <a:t>Make sure the </a:t>
            </a:r>
            <a:r>
              <a:rPr lang="en-US" sz="1100" i="1" dirty="0" smtClean="0">
                <a:latin typeface="Cambria" pitchFamily="18" charset="0"/>
                <a:cs typeface="Arial"/>
              </a:rPr>
              <a:t>Mask</a:t>
            </a:r>
            <a:r>
              <a:rPr lang="en-US" sz="1100" dirty="0" smtClean="0">
                <a:latin typeface="Cambria" pitchFamily="18" charset="0"/>
                <a:cs typeface="Arial"/>
              </a:rPr>
              <a:t> in the above equation is added to the equation by double clicking the </a:t>
            </a:r>
            <a:r>
              <a:rPr lang="en-US" sz="1100" i="1" dirty="0" smtClean="0">
                <a:latin typeface="Cambria" pitchFamily="18" charset="0"/>
                <a:cs typeface="Arial"/>
              </a:rPr>
              <a:t>yellow Mask icon </a:t>
            </a:r>
            <a:r>
              <a:rPr lang="en-US" sz="1100" dirty="0" smtClean="0">
                <a:latin typeface="Cambria" pitchFamily="18" charset="0"/>
                <a:cs typeface="Arial"/>
              </a:rPr>
              <a:t>from the </a:t>
            </a:r>
            <a:r>
              <a:rPr lang="en-US" sz="1100" i="1" dirty="0" smtClean="0">
                <a:latin typeface="Cambria" pitchFamily="18" charset="0"/>
                <a:cs typeface="Arial"/>
              </a:rPr>
              <a:t>Layers and Variables</a:t>
            </a:r>
            <a:r>
              <a:rPr lang="en-US" sz="1100" dirty="0" smtClean="0">
                <a:latin typeface="Cambria" pitchFamily="18" charset="0"/>
                <a:cs typeface="Arial"/>
              </a:rPr>
              <a:t> window.  </a:t>
            </a:r>
            <a:endParaRPr lang="en-US" sz="1100" dirty="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The </a:t>
            </a:r>
            <a:r>
              <a:rPr lang="en-US" sz="1100" i="1" dirty="0" smtClean="0">
                <a:latin typeface="Cambria" pitchFamily="18" charset="0"/>
                <a:cs typeface="Arial"/>
              </a:rPr>
              <a:t>Output Raster </a:t>
            </a:r>
            <a:r>
              <a:rPr lang="en-US" sz="1100" dirty="0" smtClean="0">
                <a:latin typeface="Cambria" pitchFamily="18" charset="0"/>
                <a:cs typeface="Arial"/>
              </a:rPr>
              <a:t>should be navigating to the </a:t>
            </a:r>
            <a:r>
              <a:rPr lang="en-US" sz="1100" i="1" dirty="0" smtClean="0">
                <a:latin typeface="Cambria" pitchFamily="18" charset="0"/>
                <a:cs typeface="Arial"/>
              </a:rPr>
              <a:t>Masked</a:t>
            </a:r>
            <a:r>
              <a:rPr lang="en-US" sz="1100" dirty="0" smtClean="0">
                <a:latin typeface="Cambria" pitchFamily="18" charset="0"/>
                <a:cs typeface="Arial"/>
              </a:rPr>
              <a:t> folder within the </a:t>
            </a:r>
            <a:r>
              <a:rPr lang="en-US" sz="1100" i="1" dirty="0" smtClean="0">
                <a:latin typeface="Cambria" pitchFamily="18" charset="0"/>
                <a:cs typeface="Arial"/>
              </a:rPr>
              <a:t>NMDI</a:t>
            </a:r>
            <a:r>
              <a:rPr lang="en-US" sz="1100" dirty="0" smtClean="0">
                <a:latin typeface="Cambria" pitchFamily="18" charset="0"/>
                <a:cs typeface="Arial"/>
              </a:rPr>
              <a:t> folder.</a:t>
            </a:r>
            <a:r>
              <a:rPr lang="en-US" sz="1100" i="1" dirty="0" smtClean="0">
                <a:latin typeface="Cambria" pitchFamily="18" charset="0"/>
                <a:cs typeface="Arial"/>
              </a:rPr>
              <a:t> </a:t>
            </a:r>
            <a:r>
              <a:rPr lang="en-US" sz="1100" dirty="0" smtClean="0">
                <a:latin typeface="Cambria" pitchFamily="18" charset="0"/>
                <a:cs typeface="Arial"/>
              </a:rPr>
              <a:t> The layer name still remain </a:t>
            </a:r>
            <a:r>
              <a:rPr lang="en-US" sz="1100" b="1" dirty="0" smtClean="0">
                <a:latin typeface="Cambria" pitchFamily="18" charset="0"/>
                <a:cs typeface="Arial"/>
              </a:rPr>
              <a:t>%Name0%.  </a:t>
            </a:r>
            <a:r>
              <a:rPr lang="en-US" sz="1100" dirty="0" smtClean="0">
                <a:latin typeface="Cambria" pitchFamily="18" charset="0"/>
                <a:cs typeface="Arial"/>
              </a:rPr>
              <a:t>For example: C:\Desktop\Processed\NMDI\Masked</a:t>
            </a:r>
            <a:r>
              <a:rPr lang="en-US" sz="1100" dirty="0">
                <a:latin typeface="Cambria" pitchFamily="18" charset="0"/>
                <a:cs typeface="Arial"/>
              </a:rPr>
              <a:t>\</a:t>
            </a:r>
            <a:r>
              <a:rPr lang="en-US" sz="1100" dirty="0" smtClean="0">
                <a:latin typeface="Cambria" pitchFamily="18" charset="0"/>
                <a:cs typeface="Arial"/>
              </a:rPr>
              <a:t>%Name0%</a:t>
            </a:r>
          </a:p>
          <a:p>
            <a:pPr marL="514350" lvl="0" indent="-514350">
              <a:buFont typeface="+mj-lt"/>
              <a:buAutoNum type="arabicPeriod" startAt="8"/>
            </a:pPr>
            <a:r>
              <a:rPr lang="en-US" sz="1500" dirty="0" smtClean="0">
                <a:solidFill>
                  <a:prstClr val="black"/>
                </a:solidFill>
                <a:latin typeface="Cambria" pitchFamily="18" charset="0"/>
                <a:cs typeface="Arial"/>
              </a:rPr>
              <a:t> </a:t>
            </a:r>
            <a:r>
              <a:rPr lang="en-US" sz="1500" i="1" dirty="0" smtClean="0">
                <a:solidFill>
                  <a:prstClr val="black"/>
                </a:solidFill>
                <a:latin typeface="Cambria" pitchFamily="18" charset="0"/>
                <a:cs typeface="Arial"/>
              </a:rPr>
              <a:t>Save</a:t>
            </a:r>
            <a:r>
              <a:rPr lang="en-US" sz="1500" dirty="0">
                <a:solidFill>
                  <a:prstClr val="black"/>
                </a:solidFill>
                <a:latin typeface="Cambria" pitchFamily="18" charset="0"/>
                <a:cs typeface="Arial"/>
              </a:rPr>
              <a:t>, </a:t>
            </a:r>
            <a:r>
              <a:rPr lang="en-US" sz="1500" i="1" dirty="0">
                <a:solidFill>
                  <a:prstClr val="black"/>
                </a:solidFill>
                <a:latin typeface="Cambria" pitchFamily="18" charset="0"/>
                <a:cs typeface="Arial"/>
              </a:rPr>
              <a:t>Validate</a:t>
            </a:r>
            <a:r>
              <a:rPr lang="en-US" sz="1500" dirty="0">
                <a:solidFill>
                  <a:prstClr val="black"/>
                </a:solidFill>
                <a:latin typeface="Cambria" pitchFamily="18" charset="0"/>
                <a:cs typeface="Arial"/>
              </a:rPr>
              <a:t>, and </a:t>
            </a:r>
            <a:r>
              <a:rPr lang="en-US" sz="1500" i="1" dirty="0">
                <a:solidFill>
                  <a:prstClr val="black"/>
                </a:solidFill>
                <a:latin typeface="Cambria" pitchFamily="18" charset="0"/>
                <a:cs typeface="Arial"/>
              </a:rPr>
              <a:t>Run</a:t>
            </a:r>
            <a:r>
              <a:rPr lang="en-US" sz="1500" dirty="0">
                <a:solidFill>
                  <a:prstClr val="black"/>
                </a:solidFill>
                <a:latin typeface="Cambria" pitchFamily="18" charset="0"/>
                <a:cs typeface="Arial"/>
              </a:rPr>
              <a:t> the model</a:t>
            </a:r>
            <a:r>
              <a:rPr lang="en-US" sz="1500" dirty="0" smtClean="0">
                <a:solidFill>
                  <a:prstClr val="black"/>
                </a:solidFill>
                <a:latin typeface="Cambria" pitchFamily="18" charset="0"/>
                <a:cs typeface="Arial"/>
              </a:rPr>
              <a:t>.</a:t>
            </a:r>
            <a:endParaRPr lang="en-US" sz="1500" dirty="0">
              <a:solidFill>
                <a:prstClr val="black"/>
              </a:solidFill>
              <a:latin typeface="Cambria" pitchFamily="18" charset="0"/>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455" y="3795824"/>
            <a:ext cx="5370067" cy="3062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497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latin typeface="Cambria" pitchFamily="18" charset="0"/>
              </a:rPr>
              <a:t>Table of Contents</a:t>
            </a:r>
            <a:endParaRPr lang="en-US" sz="4200" dirty="0">
              <a:latin typeface="Cambria" pitchFamily="18" charset="0"/>
            </a:endParaRPr>
          </a:p>
        </p:txBody>
      </p:sp>
      <p:sp>
        <p:nvSpPr>
          <p:cNvPr id="4" name="Content Placeholder 3"/>
          <p:cNvSpPr>
            <a:spLocks noGrp="1"/>
          </p:cNvSpPr>
          <p:nvPr>
            <p:ph sz="half" idx="1"/>
          </p:nvPr>
        </p:nvSpPr>
        <p:spPr/>
        <p:txBody>
          <a:bodyPr>
            <a:normAutofit/>
          </a:bodyPr>
          <a:lstStyle/>
          <a:p>
            <a:r>
              <a:rPr lang="en-US" sz="1800" dirty="0" smtClean="0">
                <a:latin typeface="Cambria" pitchFamily="18" charset="0"/>
              </a:rPr>
              <a:t>Landsat Data</a:t>
            </a:r>
          </a:p>
          <a:p>
            <a:r>
              <a:rPr lang="en-US" sz="1800" dirty="0" smtClean="0">
                <a:latin typeface="Cambria" pitchFamily="18" charset="0"/>
              </a:rPr>
              <a:t>Reverb Data</a:t>
            </a:r>
          </a:p>
          <a:p>
            <a:r>
              <a:rPr lang="en-US" sz="1800" dirty="0" err="1" smtClean="0">
                <a:latin typeface="Cambria" pitchFamily="18" charset="0"/>
              </a:rPr>
              <a:t>EarthExplorer</a:t>
            </a:r>
            <a:r>
              <a:rPr lang="en-US" sz="1800" dirty="0" smtClean="0">
                <a:latin typeface="Cambria" pitchFamily="18" charset="0"/>
              </a:rPr>
              <a:t> Data</a:t>
            </a:r>
          </a:p>
          <a:p>
            <a:r>
              <a:rPr lang="en-US" sz="1800" dirty="0" smtClean="0">
                <a:latin typeface="Cambria" pitchFamily="18" charset="0"/>
              </a:rPr>
              <a:t>Basic ArcGIS Tools</a:t>
            </a:r>
          </a:p>
          <a:p>
            <a:r>
              <a:rPr lang="en-US" sz="1800" dirty="0">
                <a:latin typeface="Cambria" pitchFamily="18" charset="0"/>
              </a:rPr>
              <a:t>Atmospheric Correction </a:t>
            </a:r>
            <a:r>
              <a:rPr lang="en-US" sz="1800" dirty="0" smtClean="0">
                <a:latin typeface="Cambria" pitchFamily="18" charset="0"/>
              </a:rPr>
              <a:t>Model</a:t>
            </a:r>
          </a:p>
          <a:p>
            <a:r>
              <a:rPr lang="en-US" sz="1800" dirty="0" smtClean="0">
                <a:latin typeface="Cambria" pitchFamily="18" charset="0"/>
              </a:rPr>
              <a:t>Creating an NDVI</a:t>
            </a:r>
          </a:p>
          <a:p>
            <a:r>
              <a:rPr lang="en-US" sz="1800" dirty="0" smtClean="0">
                <a:latin typeface="Cambria" pitchFamily="18" charset="0"/>
              </a:rPr>
              <a:t>Creating an NDMI</a:t>
            </a:r>
          </a:p>
          <a:p>
            <a:r>
              <a:rPr lang="en-US" sz="1800" dirty="0" smtClean="0">
                <a:latin typeface="Cambria" pitchFamily="18" charset="0"/>
              </a:rPr>
              <a:t>Creating an NMDI</a:t>
            </a:r>
          </a:p>
          <a:p>
            <a:r>
              <a:rPr lang="en-US" sz="1800" dirty="0" smtClean="0">
                <a:latin typeface="Cambria" pitchFamily="18" charset="0"/>
              </a:rPr>
              <a:t>Creating a </a:t>
            </a:r>
            <a:r>
              <a:rPr lang="en-US" sz="1800" dirty="0" err="1" smtClean="0">
                <a:latin typeface="Cambria" pitchFamily="18" charset="0"/>
              </a:rPr>
              <a:t>dNBR</a:t>
            </a:r>
            <a:r>
              <a:rPr lang="en-US" sz="1800" dirty="0" smtClean="0">
                <a:latin typeface="Cambria" pitchFamily="18" charset="0"/>
              </a:rPr>
              <a:t> </a:t>
            </a:r>
          </a:p>
          <a:p>
            <a:r>
              <a:rPr lang="en-US" sz="1800" dirty="0" smtClean="0">
                <a:latin typeface="Cambria" pitchFamily="18" charset="0"/>
              </a:rPr>
              <a:t>Calculating NBRs and </a:t>
            </a:r>
            <a:r>
              <a:rPr lang="en-US" sz="1800" dirty="0" err="1" smtClean="0">
                <a:latin typeface="Cambria" pitchFamily="18" charset="0"/>
              </a:rPr>
              <a:t>dNBRs</a:t>
            </a:r>
            <a:endParaRPr lang="en-US" sz="1800" dirty="0" smtClean="0">
              <a:latin typeface="Cambria" pitchFamily="18" charset="0"/>
            </a:endParaRPr>
          </a:p>
          <a:p>
            <a:r>
              <a:rPr lang="en-US" sz="1800" dirty="0" smtClean="0">
                <a:latin typeface="Cambria" pitchFamily="18" charset="0"/>
              </a:rPr>
              <a:t>Creating an </a:t>
            </a:r>
            <a:r>
              <a:rPr lang="en-US" sz="1800" dirty="0" err="1" smtClean="0">
                <a:latin typeface="Cambria" pitchFamily="18" charset="0"/>
              </a:rPr>
              <a:t>RdNBR</a:t>
            </a:r>
            <a:endParaRPr lang="en-US" sz="1800" dirty="0" smtClean="0">
              <a:latin typeface="Cambria" pitchFamily="18" charset="0"/>
            </a:endParaRPr>
          </a:p>
        </p:txBody>
      </p:sp>
      <p:sp>
        <p:nvSpPr>
          <p:cNvPr id="5" name="Content Placeholder 4"/>
          <p:cNvSpPr>
            <a:spLocks noGrp="1"/>
          </p:cNvSpPr>
          <p:nvPr>
            <p:ph sz="half" idx="2"/>
          </p:nvPr>
        </p:nvSpPr>
        <p:spPr/>
        <p:txBody>
          <a:bodyPr>
            <a:normAutofit/>
          </a:bodyPr>
          <a:lstStyle/>
          <a:p>
            <a:r>
              <a:rPr lang="en-US" sz="1800" dirty="0" smtClean="0">
                <a:latin typeface="Cambria" pitchFamily="18" charset="0"/>
              </a:rPr>
              <a:t>Creating Fire Risk Maps</a:t>
            </a:r>
          </a:p>
          <a:p>
            <a:pPr lvl="1"/>
            <a:r>
              <a:rPr lang="en-US" sz="1400" dirty="0" smtClean="0">
                <a:latin typeface="Cambria" pitchFamily="18" charset="0"/>
              </a:rPr>
              <a:t>Soil Type</a:t>
            </a:r>
          </a:p>
          <a:p>
            <a:pPr lvl="1"/>
            <a:r>
              <a:rPr lang="en-US" sz="1400" dirty="0" smtClean="0">
                <a:latin typeface="Cambria" pitchFamily="18" charset="0"/>
              </a:rPr>
              <a:t>Fuel Cover</a:t>
            </a:r>
          </a:p>
          <a:p>
            <a:pPr lvl="1"/>
            <a:r>
              <a:rPr lang="en-US" sz="1400" dirty="0" smtClean="0">
                <a:latin typeface="Cambria" pitchFamily="18" charset="0"/>
              </a:rPr>
              <a:t>Proximity to Roads</a:t>
            </a:r>
          </a:p>
          <a:p>
            <a:pPr lvl="1"/>
            <a:r>
              <a:rPr lang="en-US" sz="1400" dirty="0" smtClean="0">
                <a:latin typeface="Cambria" pitchFamily="18" charset="0"/>
              </a:rPr>
              <a:t>Slope</a:t>
            </a:r>
          </a:p>
          <a:p>
            <a:pPr lvl="1"/>
            <a:r>
              <a:rPr lang="en-US" sz="1400" dirty="0" smtClean="0">
                <a:latin typeface="Cambria" pitchFamily="18" charset="0"/>
              </a:rPr>
              <a:t>Wildlife Urban Interface (WUI</a:t>
            </a:r>
            <a:r>
              <a:rPr lang="en-US" sz="1400" dirty="0" smtClean="0">
                <a:latin typeface="Cambria" pitchFamily="18" charset="0"/>
              </a:rPr>
              <a:t>)</a:t>
            </a:r>
          </a:p>
          <a:p>
            <a:pPr lvl="1"/>
            <a:r>
              <a:rPr lang="en-US" sz="1400" dirty="0" smtClean="0">
                <a:latin typeface="Cambria" pitchFamily="18" charset="0"/>
              </a:rPr>
              <a:t>Overlay Variables</a:t>
            </a:r>
          </a:p>
          <a:p>
            <a:pPr lvl="1"/>
            <a:r>
              <a:rPr lang="en-US" sz="1400" dirty="0" smtClean="0">
                <a:latin typeface="Cambria" pitchFamily="18" charset="0"/>
              </a:rPr>
              <a:t>Evaluating Pre- and Post- Fuel Load</a:t>
            </a:r>
          </a:p>
          <a:p>
            <a:pPr lvl="1"/>
            <a:endParaRPr lang="en-US" sz="1400" dirty="0" smtClean="0">
              <a:latin typeface="Cambria" pitchFamily="18" charset="0"/>
            </a:endParaRPr>
          </a:p>
          <a:p>
            <a:pPr marL="0" indent="0">
              <a:buNone/>
            </a:pPr>
            <a:endParaRPr lang="en-US" dirty="0"/>
          </a:p>
        </p:txBody>
      </p:sp>
    </p:spTree>
    <p:extLst>
      <p:ext uri="{BB962C8B-B14F-4D97-AF65-F5344CB8AC3E}">
        <p14:creationId xmlns:p14="http://schemas.microsoft.com/office/powerpoint/2010/main" val="1399451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82086" y="-175966"/>
            <a:ext cx="8229600" cy="1328483"/>
          </a:xfrm>
        </p:spPr>
        <p:txBody>
          <a:bodyPr>
            <a:normAutofit fontScale="90000"/>
          </a:bodyPr>
          <a:lstStyle/>
          <a:p>
            <a:r>
              <a:rPr lang="en-US" sz="39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700" i="1" dirty="0" smtClean="0">
                <a:latin typeface="Cambria" pitchFamily="18" charset="0"/>
              </a:rPr>
              <a:t>Model_iterate</a:t>
            </a:r>
            <a:r>
              <a:rPr lang="en-US" sz="2700" i="1" dirty="0">
                <a:latin typeface="Cambria" pitchFamily="18" charset="0"/>
              </a:rPr>
              <a:t>4</a:t>
            </a:r>
            <a:r>
              <a:rPr lang="en-US" sz="2700" dirty="0" smtClean="0">
                <a:latin typeface="Cambria" pitchFamily="18" charset="0"/>
              </a:rPr>
              <a:t>: Narrowing NMDI Image to Study Area(s)</a:t>
            </a:r>
            <a:endParaRPr lang="en-US" sz="2700" dirty="0">
              <a:latin typeface="Cambria" pitchFamily="18" charset="0"/>
            </a:endParaRPr>
          </a:p>
        </p:txBody>
      </p:sp>
      <p:sp>
        <p:nvSpPr>
          <p:cNvPr id="3" name="Content Placeholder 5"/>
          <p:cNvSpPr>
            <a:spLocks noGrp="1"/>
          </p:cNvSpPr>
          <p:nvPr>
            <p:ph idx="1"/>
          </p:nvPr>
        </p:nvSpPr>
        <p:spPr>
          <a:xfrm>
            <a:off x="63798" y="976378"/>
            <a:ext cx="9002296" cy="4499380"/>
          </a:xfrm>
        </p:spPr>
        <p:txBody>
          <a:bodyPr>
            <a:noAutofit/>
          </a:bodyPr>
          <a:lstStyle/>
          <a:p>
            <a:pPr marL="514350" indent="-514350">
              <a:buFont typeface="+mj-lt"/>
              <a:buAutoNum type="arabicPeriod"/>
            </a:pPr>
            <a:r>
              <a:rPr lang="en-US" sz="1500" dirty="0" smtClean="0">
                <a:latin typeface="Cambria" pitchFamily="18" charset="0"/>
              </a:rPr>
              <a:t>Before Model_Iterator4 can be used, polygons of the study area(s) must be created.  </a:t>
            </a:r>
          </a:p>
          <a:p>
            <a:pPr marL="514350" indent="-514350">
              <a:buFont typeface="+mj-lt"/>
              <a:buAutoNum type="arabicPeriod"/>
            </a:pPr>
            <a:r>
              <a:rPr lang="en-US" sz="1500" dirty="0" smtClean="0">
                <a:latin typeface="Cambria" pitchFamily="18" charset="0"/>
              </a:rPr>
              <a:t>Open </a:t>
            </a:r>
            <a:r>
              <a:rPr lang="en-US" sz="1500" dirty="0" err="1" smtClean="0">
                <a:latin typeface="Cambria" pitchFamily="18" charset="0"/>
              </a:rPr>
              <a:t>ArcCatalog</a:t>
            </a:r>
            <a:r>
              <a:rPr lang="en-US" sz="1500" dirty="0" smtClean="0">
                <a:latin typeface="Cambria" pitchFamily="18" charset="0"/>
              </a:rPr>
              <a:t>, and navigate to your workspace folder.</a:t>
            </a:r>
          </a:p>
          <a:p>
            <a:pPr marL="514350" indent="-514350">
              <a:buFont typeface="+mj-lt"/>
              <a:buAutoNum type="arabicPeriod"/>
            </a:pPr>
            <a:r>
              <a:rPr lang="en-US" sz="1500" dirty="0" smtClean="0">
                <a:latin typeface="Cambria" pitchFamily="18" charset="0"/>
              </a:rPr>
              <a:t>Right-click your folder where the new layer will be created, and click </a:t>
            </a:r>
            <a:r>
              <a:rPr lang="en-US" sz="1500" dirty="0" err="1" smtClean="0">
                <a:latin typeface="Cambria" pitchFamily="18" charset="0"/>
              </a:rPr>
              <a:t>New</a:t>
            </a:r>
            <a:r>
              <a:rPr lang="en-US" sz="1500" dirty="0" err="1" smtClean="0">
                <a:latin typeface="Arial"/>
                <a:cs typeface="Arial"/>
              </a:rPr>
              <a:t>→</a:t>
            </a:r>
            <a:r>
              <a:rPr lang="en-US" sz="1500" dirty="0" err="1" smtClean="0">
                <a:latin typeface="Cambria" pitchFamily="18" charset="0"/>
                <a:cs typeface="Arial"/>
              </a:rPr>
              <a:t>Personal</a:t>
            </a:r>
            <a:r>
              <a:rPr lang="en-US" sz="1500" dirty="0" smtClean="0">
                <a:latin typeface="Cambria" pitchFamily="18" charset="0"/>
                <a:cs typeface="Arial"/>
              </a:rPr>
              <a:t> </a:t>
            </a:r>
            <a:r>
              <a:rPr lang="en-US" sz="1500" dirty="0" err="1" smtClean="0">
                <a:latin typeface="Cambria" pitchFamily="18" charset="0"/>
                <a:cs typeface="Arial"/>
              </a:rPr>
              <a:t>Geodatabase</a:t>
            </a:r>
            <a:r>
              <a:rPr lang="en-US" sz="1500" dirty="0" smtClean="0">
                <a:latin typeface="Cambria" pitchFamily="18" charset="0"/>
                <a:cs typeface="Arial"/>
              </a:rPr>
              <a:t>.</a:t>
            </a:r>
          </a:p>
          <a:p>
            <a:pPr marL="571500" lvl="1" indent="-171450">
              <a:buFont typeface="Arial" pitchFamily="34" charset="0"/>
              <a:buChar char="•"/>
            </a:pPr>
            <a:r>
              <a:rPr lang="en-US" sz="1100" dirty="0" smtClean="0">
                <a:latin typeface="Cambria" pitchFamily="18" charset="0"/>
                <a:cs typeface="Arial"/>
              </a:rPr>
              <a:t>Name the new </a:t>
            </a:r>
            <a:r>
              <a:rPr lang="en-US" sz="1100" dirty="0" err="1" smtClean="0">
                <a:latin typeface="Cambria" pitchFamily="18" charset="0"/>
                <a:cs typeface="Arial"/>
              </a:rPr>
              <a:t>geodatabase</a:t>
            </a:r>
            <a:r>
              <a:rPr lang="en-US" sz="1100" dirty="0" smtClean="0">
                <a:latin typeface="Cambria" pitchFamily="18" charset="0"/>
                <a:cs typeface="Arial"/>
              </a:rPr>
              <a:t> as the name of your study area.  For example, </a:t>
            </a:r>
            <a:r>
              <a:rPr lang="en-US" sz="1100" dirty="0" err="1" smtClean="0">
                <a:latin typeface="Cambria" pitchFamily="18" charset="0"/>
                <a:cs typeface="Arial"/>
              </a:rPr>
              <a:t>PainsBay</a:t>
            </a:r>
            <a:r>
              <a:rPr lang="en-US" sz="1100" dirty="0" smtClean="0">
                <a:latin typeface="Cambria" pitchFamily="18" charset="0"/>
                <a:cs typeface="Arial"/>
              </a:rPr>
              <a:t>.  </a:t>
            </a:r>
          </a:p>
          <a:p>
            <a:pPr marL="571500" lvl="1" indent="-171450">
              <a:buFont typeface="Arial" pitchFamily="34" charset="0"/>
              <a:buChar char="•"/>
            </a:pPr>
            <a:r>
              <a:rPr lang="en-US" sz="1100" dirty="0" smtClean="0">
                <a:latin typeface="Cambria" pitchFamily="18" charset="0"/>
                <a:cs typeface="Arial"/>
              </a:rPr>
              <a:t>Remember to keep file name without spaces and punctuation (except underscore).</a:t>
            </a:r>
          </a:p>
          <a:p>
            <a:pPr marL="514350" indent="-514350">
              <a:buFont typeface="+mj-lt"/>
              <a:buAutoNum type="arabicPeriod"/>
            </a:pPr>
            <a:r>
              <a:rPr lang="en-US" sz="1500" dirty="0" smtClean="0">
                <a:latin typeface="Cambria" pitchFamily="18" charset="0"/>
                <a:cs typeface="Arial"/>
              </a:rPr>
              <a:t>Right-click the new personal </a:t>
            </a:r>
            <a:r>
              <a:rPr lang="en-US" sz="1500" dirty="0" err="1" smtClean="0">
                <a:latin typeface="Cambria" pitchFamily="18" charset="0"/>
                <a:cs typeface="Arial"/>
              </a:rPr>
              <a:t>geodatabase</a:t>
            </a:r>
            <a:r>
              <a:rPr lang="en-US" sz="1500" dirty="0" smtClean="0">
                <a:latin typeface="Cambria" pitchFamily="18" charset="0"/>
                <a:cs typeface="Arial"/>
              </a:rPr>
              <a:t> just created, and click </a:t>
            </a:r>
            <a:r>
              <a:rPr lang="en-US" sz="1500" dirty="0" err="1">
                <a:latin typeface="Cambria" pitchFamily="18" charset="0"/>
              </a:rPr>
              <a:t>New</a:t>
            </a:r>
            <a:r>
              <a:rPr lang="en-US" sz="1500" dirty="0" err="1" smtClean="0">
                <a:latin typeface="Arial"/>
                <a:cs typeface="Arial"/>
              </a:rPr>
              <a:t>→</a:t>
            </a:r>
            <a:r>
              <a:rPr lang="en-US" sz="1500" dirty="0" err="1" smtClean="0">
                <a:latin typeface="Cambria" pitchFamily="18" charset="0"/>
                <a:cs typeface="Arial"/>
              </a:rPr>
              <a:t>Feature</a:t>
            </a:r>
            <a:r>
              <a:rPr lang="en-US" sz="1500" dirty="0" smtClean="0">
                <a:latin typeface="Cambria" pitchFamily="18" charset="0"/>
                <a:cs typeface="Arial"/>
              </a:rPr>
              <a:t> Class.</a:t>
            </a:r>
          </a:p>
          <a:p>
            <a:pPr marL="571500" lvl="1" indent="-171450">
              <a:buFont typeface="Arial" pitchFamily="34" charset="0"/>
              <a:buChar char="•"/>
            </a:pPr>
            <a:r>
              <a:rPr lang="en-US" sz="1100" dirty="0" smtClean="0">
                <a:latin typeface="Cambria" pitchFamily="18" charset="0"/>
                <a:cs typeface="Arial"/>
              </a:rPr>
              <a:t>The </a:t>
            </a:r>
            <a:r>
              <a:rPr lang="en-US" sz="1100" i="1" dirty="0" smtClean="0">
                <a:latin typeface="Cambria" pitchFamily="18" charset="0"/>
                <a:cs typeface="Arial"/>
              </a:rPr>
              <a:t>Name</a:t>
            </a:r>
            <a:r>
              <a:rPr lang="en-US" sz="1100" dirty="0" smtClean="0">
                <a:latin typeface="Cambria" pitchFamily="18" charset="0"/>
                <a:cs typeface="Arial"/>
              </a:rPr>
              <a:t> window should again be the name of the study area, for example </a:t>
            </a:r>
            <a:r>
              <a:rPr lang="en-US" sz="1100" i="1" dirty="0" err="1">
                <a:latin typeface="Cambria" pitchFamily="18" charset="0"/>
                <a:cs typeface="Arial"/>
              </a:rPr>
              <a:t>P</a:t>
            </a:r>
            <a:r>
              <a:rPr lang="en-US" sz="1100" i="1" dirty="0" err="1" smtClean="0">
                <a:latin typeface="Cambria" pitchFamily="18" charset="0"/>
                <a:cs typeface="Arial"/>
              </a:rPr>
              <a:t>ainsBay</a:t>
            </a:r>
            <a:r>
              <a:rPr lang="en-US" sz="1100" i="1" dirty="0" smtClean="0">
                <a:latin typeface="Cambria" pitchFamily="18" charset="0"/>
                <a:cs typeface="Arial"/>
              </a:rPr>
              <a:t>.</a:t>
            </a:r>
            <a:endParaRPr lang="en-US" sz="1100" dirty="0" smtClean="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The </a:t>
            </a:r>
            <a:r>
              <a:rPr lang="en-US" sz="1100" i="1" dirty="0" smtClean="0">
                <a:latin typeface="Cambria" pitchFamily="18" charset="0"/>
                <a:cs typeface="Arial"/>
              </a:rPr>
              <a:t>Type</a:t>
            </a:r>
            <a:r>
              <a:rPr lang="en-US" sz="1100" dirty="0" smtClean="0">
                <a:latin typeface="Cambria" pitchFamily="18" charset="0"/>
                <a:cs typeface="Arial"/>
              </a:rPr>
              <a:t> should be </a:t>
            </a:r>
            <a:r>
              <a:rPr lang="en-US" sz="1100" i="1" dirty="0" smtClean="0">
                <a:latin typeface="Cambria" pitchFamily="18" charset="0"/>
                <a:cs typeface="Arial"/>
              </a:rPr>
              <a:t>Polygon Features</a:t>
            </a:r>
            <a:r>
              <a:rPr lang="en-US" sz="1100" dirty="0" smtClean="0">
                <a:latin typeface="Cambria" pitchFamily="18" charset="0"/>
                <a:cs typeface="Arial"/>
              </a:rPr>
              <a:t>. Click Next.</a:t>
            </a:r>
          </a:p>
          <a:p>
            <a:pPr marL="571500" lvl="1" indent="-171450">
              <a:buFont typeface="Arial" pitchFamily="34" charset="0"/>
              <a:buChar char="•"/>
            </a:pPr>
            <a:r>
              <a:rPr lang="en-US" sz="1100" dirty="0" smtClean="0">
                <a:latin typeface="Cambria" pitchFamily="18" charset="0"/>
                <a:cs typeface="Arial"/>
              </a:rPr>
              <a:t>The coordinate system should be the same UTM zone that all the layers have been projected into. For example, for this study we used </a:t>
            </a:r>
            <a:r>
              <a:rPr lang="en-US" sz="1100" i="1" dirty="0" smtClean="0">
                <a:latin typeface="Cambria" pitchFamily="18" charset="0"/>
                <a:cs typeface="Arial"/>
              </a:rPr>
              <a:t>WGS 1984 UTM Zone 18N</a:t>
            </a:r>
            <a:r>
              <a:rPr lang="en-US" sz="1100" dirty="0" smtClean="0">
                <a:latin typeface="Cambria" pitchFamily="18" charset="0"/>
                <a:cs typeface="Arial"/>
              </a:rPr>
              <a:t>.  Click Next. </a:t>
            </a:r>
          </a:p>
          <a:p>
            <a:pPr marL="571500" lvl="1" indent="-171450">
              <a:buFont typeface="Arial" pitchFamily="34" charset="0"/>
              <a:buChar char="•"/>
            </a:pPr>
            <a:r>
              <a:rPr lang="en-US" sz="1100" dirty="0" smtClean="0">
                <a:latin typeface="Cambria" pitchFamily="18" charset="0"/>
                <a:cs typeface="Arial"/>
              </a:rPr>
              <a:t>Click Next again. Click Finish.</a:t>
            </a:r>
          </a:p>
          <a:p>
            <a:pPr marL="571500" lvl="1" indent="-171450">
              <a:buFont typeface="Arial" pitchFamily="34" charset="0"/>
              <a:buChar char="•"/>
            </a:pPr>
            <a:r>
              <a:rPr lang="en-US" sz="1100" dirty="0" smtClean="0">
                <a:latin typeface="Cambria" pitchFamily="18" charset="0"/>
                <a:cs typeface="Arial"/>
              </a:rPr>
              <a:t>Repeat steps for all study areas needed for this study.  For example, we made two for this study: </a:t>
            </a:r>
            <a:r>
              <a:rPr lang="en-US" sz="1100" dirty="0" err="1" smtClean="0">
                <a:latin typeface="Cambria" pitchFamily="18" charset="0"/>
                <a:cs typeface="Arial"/>
              </a:rPr>
              <a:t>PainsBay</a:t>
            </a:r>
            <a:r>
              <a:rPr lang="en-US" sz="1100" dirty="0" smtClean="0">
                <a:latin typeface="Cambria" pitchFamily="18" charset="0"/>
                <a:cs typeface="Arial"/>
              </a:rPr>
              <a:t> and </a:t>
            </a:r>
            <a:r>
              <a:rPr lang="en-US" sz="1100" dirty="0" err="1" smtClean="0">
                <a:latin typeface="Cambria" pitchFamily="18" charset="0"/>
                <a:cs typeface="Arial"/>
              </a:rPr>
              <a:t>JuniperRoad</a:t>
            </a:r>
            <a:r>
              <a:rPr lang="en-US" sz="1100" dirty="0" smtClean="0">
                <a:latin typeface="Cambria" pitchFamily="18" charset="0"/>
                <a:cs typeface="Arial"/>
              </a:rPr>
              <a:t>.  Once completed, close </a:t>
            </a:r>
            <a:r>
              <a:rPr lang="en-US" sz="1100" dirty="0" err="1" smtClean="0">
                <a:latin typeface="Cambria" pitchFamily="18" charset="0"/>
                <a:cs typeface="Arial"/>
              </a:rPr>
              <a:t>ArcCatalog</a:t>
            </a:r>
            <a:r>
              <a:rPr lang="en-US" sz="1100" dirty="0" smtClean="0">
                <a:latin typeface="Cambria" pitchFamily="18" charset="0"/>
                <a:cs typeface="Arial"/>
              </a:rPr>
              <a:t>.</a:t>
            </a:r>
          </a:p>
          <a:p>
            <a:pPr marL="514350" indent="-514350">
              <a:buFont typeface="+mj-lt"/>
              <a:buAutoNum type="arabicPeriod"/>
            </a:pPr>
            <a:r>
              <a:rPr lang="en-US" sz="1500" dirty="0" smtClean="0">
                <a:latin typeface="Cambria" pitchFamily="18" charset="0"/>
                <a:cs typeface="Arial"/>
              </a:rPr>
              <a:t>Open the new polygon feature classes in </a:t>
            </a:r>
            <a:r>
              <a:rPr lang="en-US" sz="1500" dirty="0" err="1" smtClean="0">
                <a:latin typeface="Cambria" pitchFamily="18" charset="0"/>
                <a:cs typeface="Arial"/>
              </a:rPr>
              <a:t>ArcMap</a:t>
            </a:r>
            <a:r>
              <a:rPr lang="en-US" sz="1500" dirty="0" smtClean="0">
                <a:latin typeface="Cambria" pitchFamily="18" charset="0"/>
                <a:cs typeface="Arial"/>
              </a:rPr>
              <a:t>.</a:t>
            </a:r>
          </a:p>
          <a:p>
            <a:pPr marL="514350" indent="-514350">
              <a:buFont typeface="+mj-lt"/>
              <a:buAutoNum type="arabicPeriod"/>
            </a:pPr>
            <a:r>
              <a:rPr lang="en-US" sz="1500" dirty="0" smtClean="0">
                <a:latin typeface="Cambria" pitchFamily="18" charset="0"/>
                <a:cs typeface="Arial"/>
              </a:rPr>
              <a:t>In the menu bar, go to </a:t>
            </a:r>
            <a:r>
              <a:rPr lang="en-US" sz="1500" dirty="0" err="1" smtClean="0">
                <a:latin typeface="Cambria" pitchFamily="18" charset="0"/>
                <a:cs typeface="Arial"/>
              </a:rPr>
              <a:t>Customize</a:t>
            </a:r>
            <a:r>
              <a:rPr lang="en-US" sz="1500" dirty="0" err="1" smtClean="0">
                <a:latin typeface="Arial"/>
                <a:cs typeface="Arial"/>
              </a:rPr>
              <a:t>→</a:t>
            </a:r>
            <a:r>
              <a:rPr lang="en-US" sz="1500" dirty="0" err="1" smtClean="0">
                <a:latin typeface="Cambria" pitchFamily="18" charset="0"/>
                <a:cs typeface="Arial"/>
              </a:rPr>
              <a:t>Toolbars</a:t>
            </a:r>
            <a:r>
              <a:rPr lang="en-US" sz="1500" dirty="0" err="1">
                <a:latin typeface="Arial"/>
                <a:cs typeface="Arial"/>
              </a:rPr>
              <a:t>→</a:t>
            </a:r>
            <a:r>
              <a:rPr lang="en-US" sz="1500" dirty="0" err="1" smtClean="0">
                <a:latin typeface="Cambria" pitchFamily="18" charset="0"/>
                <a:cs typeface="Arial"/>
              </a:rPr>
              <a:t>Editor</a:t>
            </a:r>
            <a:r>
              <a:rPr lang="en-US" sz="1500" dirty="0" smtClean="0">
                <a:latin typeface="Cambria" pitchFamily="18" charset="0"/>
                <a:cs typeface="Arial"/>
              </a:rPr>
              <a:t>.  Drag the Editor toolbar into the menu toolbar area to make it permanent.   </a:t>
            </a:r>
          </a:p>
          <a:p>
            <a:pPr marL="571500" lvl="1" indent="-171450">
              <a:buFont typeface="Arial" pitchFamily="34" charset="0"/>
              <a:buChar char="•"/>
            </a:pPr>
            <a:r>
              <a:rPr lang="en-US" sz="1100" dirty="0" smtClean="0">
                <a:latin typeface="Cambria" pitchFamily="18" charset="0"/>
                <a:cs typeface="Arial"/>
              </a:rPr>
              <a:t>Click the dropdown </a:t>
            </a:r>
            <a:r>
              <a:rPr lang="en-US" sz="1100" i="1" dirty="0" smtClean="0">
                <a:latin typeface="Cambria" pitchFamily="18" charset="0"/>
                <a:cs typeface="Arial"/>
              </a:rPr>
              <a:t>Editor</a:t>
            </a:r>
            <a:r>
              <a:rPr lang="en-US" sz="1100" dirty="0" smtClean="0">
                <a:latin typeface="Cambria" pitchFamily="18" charset="0"/>
                <a:cs typeface="Arial"/>
              </a:rPr>
              <a:t> in the Editor toolbar, and click </a:t>
            </a:r>
            <a:r>
              <a:rPr lang="en-US" sz="1100" i="1" dirty="0" smtClean="0">
                <a:latin typeface="Cambria" pitchFamily="18" charset="0"/>
                <a:cs typeface="Arial"/>
              </a:rPr>
              <a:t>Start Editing. </a:t>
            </a:r>
            <a:r>
              <a:rPr lang="en-US" sz="1100" dirty="0" smtClean="0">
                <a:latin typeface="Cambria" pitchFamily="18" charset="0"/>
                <a:cs typeface="Arial"/>
              </a:rPr>
              <a:t> Click one of the new study area feature classes that you created, and click OK.</a:t>
            </a:r>
          </a:p>
          <a:p>
            <a:pPr marL="571500" lvl="1" indent="-171450">
              <a:buFont typeface="Arial" pitchFamily="34" charset="0"/>
              <a:buChar char="•"/>
            </a:pPr>
            <a:r>
              <a:rPr lang="en-US" sz="1100" dirty="0" smtClean="0">
                <a:latin typeface="Cambria" pitchFamily="18" charset="0"/>
                <a:cs typeface="Arial"/>
              </a:rPr>
              <a:t>Once the Create Features window opens, click the name of the layer in this new window, and click </a:t>
            </a:r>
            <a:r>
              <a:rPr lang="en-US" sz="1100" i="1" dirty="0" smtClean="0">
                <a:latin typeface="Cambria" pitchFamily="18" charset="0"/>
                <a:cs typeface="Arial"/>
              </a:rPr>
              <a:t>Rectangle </a:t>
            </a:r>
            <a:r>
              <a:rPr lang="en-US" sz="1100" dirty="0" smtClean="0">
                <a:latin typeface="Cambria" pitchFamily="18" charset="0"/>
                <a:cs typeface="Arial"/>
              </a:rPr>
              <a:t> at the bottom.  </a:t>
            </a:r>
          </a:p>
          <a:p>
            <a:pPr marL="571500" lvl="1" indent="-171450">
              <a:buFont typeface="Arial" pitchFamily="34" charset="0"/>
              <a:buChar char="•"/>
            </a:pPr>
            <a:r>
              <a:rPr lang="en-US" sz="1100" dirty="0" smtClean="0">
                <a:latin typeface="Cambria" pitchFamily="18" charset="0"/>
                <a:cs typeface="Arial"/>
              </a:rPr>
              <a:t>Draw a rectangle around your study area, and double click once the polygon is of your satisfaction.</a:t>
            </a:r>
          </a:p>
          <a:p>
            <a:pPr marL="571500" lvl="1" indent="-171450">
              <a:buFont typeface="Arial" pitchFamily="34" charset="0"/>
              <a:buChar char="•"/>
            </a:pPr>
            <a:r>
              <a:rPr lang="en-US" sz="1100" dirty="0">
                <a:latin typeface="Cambria" pitchFamily="18" charset="0"/>
                <a:cs typeface="Arial"/>
              </a:rPr>
              <a:t>Click the dropdown </a:t>
            </a:r>
            <a:r>
              <a:rPr lang="en-US" sz="1100" i="1" dirty="0">
                <a:latin typeface="Cambria" pitchFamily="18" charset="0"/>
                <a:cs typeface="Arial"/>
              </a:rPr>
              <a:t>Editor</a:t>
            </a:r>
            <a:r>
              <a:rPr lang="en-US" sz="1100" dirty="0">
                <a:latin typeface="Cambria" pitchFamily="18" charset="0"/>
                <a:cs typeface="Arial"/>
              </a:rPr>
              <a:t> in the Editor toolbar, and click </a:t>
            </a:r>
            <a:r>
              <a:rPr lang="en-US" sz="1100" i="1" dirty="0" smtClean="0">
                <a:latin typeface="Cambria" pitchFamily="18" charset="0"/>
                <a:cs typeface="Arial"/>
              </a:rPr>
              <a:t>Save </a:t>
            </a:r>
            <a:r>
              <a:rPr lang="en-US" sz="1100" i="1" dirty="0">
                <a:latin typeface="Cambria" pitchFamily="18" charset="0"/>
                <a:cs typeface="Arial"/>
              </a:rPr>
              <a:t>Editing. </a:t>
            </a:r>
            <a:r>
              <a:rPr lang="en-US" sz="1100" dirty="0">
                <a:latin typeface="Cambria" pitchFamily="18" charset="0"/>
                <a:cs typeface="Arial"/>
              </a:rPr>
              <a:t> </a:t>
            </a:r>
            <a:r>
              <a:rPr lang="en-US" sz="1100" dirty="0" smtClean="0">
                <a:latin typeface="Cambria" pitchFamily="18" charset="0"/>
                <a:cs typeface="Arial"/>
              </a:rPr>
              <a:t>Then click </a:t>
            </a:r>
            <a:r>
              <a:rPr lang="en-US" sz="1100" i="1" dirty="0" smtClean="0">
                <a:latin typeface="Cambria" pitchFamily="18" charset="0"/>
                <a:cs typeface="Arial"/>
              </a:rPr>
              <a:t>Stop Editing.</a:t>
            </a:r>
          </a:p>
          <a:p>
            <a:pPr marL="571500" lvl="1" indent="-171450">
              <a:buFont typeface="Arial" pitchFamily="34" charset="0"/>
              <a:buChar char="•"/>
            </a:pPr>
            <a:r>
              <a:rPr lang="en-US" sz="1100" dirty="0" smtClean="0">
                <a:latin typeface="Cambria" pitchFamily="18" charset="0"/>
                <a:cs typeface="Arial"/>
              </a:rPr>
              <a:t>Repeat Step 6 for every study area polygon created.  </a:t>
            </a:r>
          </a:p>
          <a:p>
            <a:pPr marL="914400" lvl="1" indent="-514350">
              <a:buFont typeface="+mj-lt"/>
              <a:buAutoNum type="arabicPeriod"/>
            </a:pPr>
            <a:endParaRPr lang="en-US" sz="1100" i="1" dirty="0" smtClean="0">
              <a:latin typeface="Cambria" pitchFamily="18"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584" y="5200151"/>
            <a:ext cx="1989416" cy="16578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3664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82086" y="-186029"/>
            <a:ext cx="8229600" cy="1328483"/>
          </a:xfrm>
        </p:spPr>
        <p:txBody>
          <a:bodyPr>
            <a:normAutofit/>
          </a:bodyPr>
          <a:lstStyle/>
          <a:p>
            <a:r>
              <a:rPr lang="en-US" sz="35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400" i="1" dirty="0" smtClean="0">
                <a:latin typeface="Cambria" pitchFamily="18" charset="0"/>
              </a:rPr>
              <a:t>Model_iterate</a:t>
            </a:r>
            <a:r>
              <a:rPr lang="en-US" sz="2400" i="1" dirty="0">
                <a:latin typeface="Cambria" pitchFamily="18" charset="0"/>
              </a:rPr>
              <a:t>4</a:t>
            </a:r>
            <a:r>
              <a:rPr lang="en-US" sz="2400" dirty="0" smtClean="0">
                <a:latin typeface="Cambria" pitchFamily="18" charset="0"/>
              </a:rPr>
              <a:t>: Narrowing Image to Study Area(s)</a:t>
            </a:r>
            <a:endParaRPr lang="en-US" sz="2400" dirty="0">
              <a:latin typeface="Cambria" pitchFamily="18" charset="0"/>
            </a:endParaRPr>
          </a:p>
        </p:txBody>
      </p:sp>
      <p:sp>
        <p:nvSpPr>
          <p:cNvPr id="5" name="Content Placeholder 5"/>
          <p:cNvSpPr>
            <a:spLocks noGrp="1"/>
          </p:cNvSpPr>
          <p:nvPr>
            <p:ph idx="1"/>
          </p:nvPr>
        </p:nvSpPr>
        <p:spPr>
          <a:xfrm>
            <a:off x="56644" y="950977"/>
            <a:ext cx="9002296" cy="3680673"/>
          </a:xfrm>
        </p:spPr>
        <p:txBody>
          <a:bodyPr>
            <a:noAutofit/>
          </a:bodyPr>
          <a:lstStyle/>
          <a:p>
            <a:pPr marL="514350" indent="-514350">
              <a:buFont typeface="+mj-lt"/>
              <a:buAutoNum type="arabicPeriod" startAt="7"/>
            </a:pPr>
            <a:r>
              <a:rPr lang="en-US" sz="1500" dirty="0">
                <a:latin typeface="Cambria" pitchFamily="18" charset="0"/>
              </a:rPr>
              <a:t>In the </a:t>
            </a:r>
            <a:r>
              <a:rPr lang="en-US" sz="1500" i="1" dirty="0" err="1">
                <a:latin typeface="Cambria" pitchFamily="18" charset="0"/>
              </a:rPr>
              <a:t>NMDIToolbox</a:t>
            </a:r>
            <a:r>
              <a:rPr lang="en-US" sz="1500" dirty="0">
                <a:latin typeface="Cambria" pitchFamily="18" charset="0"/>
              </a:rPr>
              <a:t>, </a:t>
            </a:r>
            <a:r>
              <a:rPr lang="en-US" sz="1500" dirty="0">
                <a:latin typeface="Cambria" pitchFamily="18" charset="0"/>
                <a:cs typeface="Arial"/>
              </a:rPr>
              <a:t>right click </a:t>
            </a:r>
            <a:r>
              <a:rPr lang="en-US" sz="1500" dirty="0" smtClean="0">
                <a:latin typeface="Cambria" pitchFamily="18" charset="0"/>
                <a:cs typeface="Arial"/>
              </a:rPr>
              <a:t>Model_iterate4 </a:t>
            </a:r>
            <a:r>
              <a:rPr lang="en-US" sz="1500" dirty="0">
                <a:latin typeface="Cambria" pitchFamily="18" charset="0"/>
                <a:cs typeface="Arial"/>
              </a:rPr>
              <a:t>and click </a:t>
            </a:r>
            <a:r>
              <a:rPr lang="en-US" sz="1500" i="1" dirty="0">
                <a:latin typeface="Cambria" pitchFamily="18" charset="0"/>
                <a:cs typeface="Arial"/>
              </a:rPr>
              <a:t>Edit</a:t>
            </a:r>
            <a:r>
              <a:rPr lang="en-US" sz="1500" dirty="0">
                <a:latin typeface="Cambria" pitchFamily="18" charset="0"/>
                <a:cs typeface="Arial"/>
              </a:rPr>
              <a:t> to open the model in Model </a:t>
            </a:r>
            <a:r>
              <a:rPr lang="en-US" sz="1500" dirty="0" smtClean="0">
                <a:latin typeface="Cambria" pitchFamily="18" charset="0"/>
                <a:cs typeface="Arial"/>
              </a:rPr>
              <a:t>Builder</a:t>
            </a:r>
          </a:p>
          <a:p>
            <a:pPr marL="514350" indent="-514350">
              <a:buFont typeface="+mj-lt"/>
              <a:buAutoNum type="arabicPeriod" startAt="8"/>
            </a:pPr>
            <a:r>
              <a:rPr lang="en-US" sz="1500" dirty="0">
                <a:latin typeface="Cambria" pitchFamily="18" charset="0"/>
                <a:cs typeface="Arial"/>
              </a:rPr>
              <a:t>Double click </a:t>
            </a:r>
            <a:r>
              <a:rPr lang="en-US" sz="1500" i="1" dirty="0">
                <a:latin typeface="Cambria" pitchFamily="18" charset="0"/>
                <a:cs typeface="Arial"/>
              </a:rPr>
              <a:t>Iterate </a:t>
            </a:r>
            <a:r>
              <a:rPr lang="en-US" sz="1500" i="1" dirty="0" err="1">
                <a:latin typeface="Cambria" pitchFamily="18" charset="0"/>
                <a:cs typeface="Arial"/>
              </a:rPr>
              <a:t>Rasters</a:t>
            </a:r>
            <a:r>
              <a:rPr lang="en-US" sz="1500" dirty="0">
                <a:latin typeface="Cambria" pitchFamily="18" charset="0"/>
                <a:cs typeface="Arial"/>
              </a:rPr>
              <a:t> tool.  </a:t>
            </a:r>
          </a:p>
          <a:p>
            <a:pPr marL="571500" lvl="1" indent="-171450">
              <a:buFont typeface="Arial" pitchFamily="34" charset="0"/>
              <a:buChar char="•"/>
            </a:pPr>
            <a:r>
              <a:rPr lang="en-US" sz="1100" dirty="0">
                <a:latin typeface="Cambria" pitchFamily="18" charset="0"/>
                <a:cs typeface="Arial"/>
              </a:rPr>
              <a:t>Under </a:t>
            </a:r>
            <a:r>
              <a:rPr lang="en-US" sz="1100" i="1" dirty="0">
                <a:latin typeface="Cambria" pitchFamily="18" charset="0"/>
                <a:cs typeface="Arial"/>
              </a:rPr>
              <a:t>Workspace or Raster Catalog</a:t>
            </a:r>
            <a:r>
              <a:rPr lang="en-US" sz="1100" dirty="0">
                <a:latin typeface="Cambria" pitchFamily="18" charset="0"/>
                <a:cs typeface="Arial"/>
              </a:rPr>
              <a:t>, navigate to the </a:t>
            </a:r>
            <a:r>
              <a:rPr lang="en-US" sz="1100" i="1" dirty="0" smtClean="0">
                <a:latin typeface="Cambria" pitchFamily="18" charset="0"/>
                <a:cs typeface="Arial"/>
              </a:rPr>
              <a:t>Masked</a:t>
            </a:r>
            <a:r>
              <a:rPr lang="en-US" sz="1100" dirty="0" smtClean="0">
                <a:latin typeface="Cambria" pitchFamily="18" charset="0"/>
                <a:cs typeface="Arial"/>
              </a:rPr>
              <a:t> folder within the </a:t>
            </a:r>
            <a:r>
              <a:rPr lang="en-US" sz="1100" i="1" dirty="0" smtClean="0">
                <a:latin typeface="Cambria" pitchFamily="18" charset="0"/>
                <a:cs typeface="Arial"/>
              </a:rPr>
              <a:t>NDMI </a:t>
            </a:r>
            <a:r>
              <a:rPr lang="en-US" sz="1100" dirty="0" smtClean="0">
                <a:latin typeface="Cambria" pitchFamily="18" charset="0"/>
                <a:cs typeface="Arial"/>
              </a:rPr>
              <a:t>folder. </a:t>
            </a:r>
            <a:endParaRPr lang="en-US" sz="1100" dirty="0">
              <a:latin typeface="Cambria" pitchFamily="18" charset="0"/>
              <a:cs typeface="Arial"/>
            </a:endParaRPr>
          </a:p>
          <a:p>
            <a:pPr marL="571500" lvl="1" indent="-171450">
              <a:buFont typeface="Arial" pitchFamily="34" charset="0"/>
              <a:buChar char="•"/>
            </a:pPr>
            <a:r>
              <a:rPr lang="en-US" sz="1100" dirty="0">
                <a:latin typeface="Cambria" pitchFamily="18" charset="0"/>
                <a:cs typeface="Arial"/>
              </a:rPr>
              <a:t>Make </a:t>
            </a:r>
            <a:r>
              <a:rPr lang="en-US" sz="1100" dirty="0" smtClean="0">
                <a:latin typeface="Cambria" pitchFamily="18" charset="0"/>
                <a:cs typeface="Arial"/>
              </a:rPr>
              <a:t>sure </a:t>
            </a:r>
            <a:r>
              <a:rPr lang="en-US" sz="1100" i="1" dirty="0">
                <a:latin typeface="Cambria" pitchFamily="18" charset="0"/>
                <a:cs typeface="Arial"/>
              </a:rPr>
              <a:t>Wildcard</a:t>
            </a:r>
            <a:r>
              <a:rPr lang="en-US" sz="1100" dirty="0">
                <a:latin typeface="Cambria" pitchFamily="18" charset="0"/>
                <a:cs typeface="Arial"/>
              </a:rPr>
              <a:t> is blank, </a:t>
            </a:r>
            <a:r>
              <a:rPr lang="en-US" sz="1100" i="1" dirty="0">
                <a:latin typeface="Cambria" pitchFamily="18" charset="0"/>
                <a:cs typeface="Arial"/>
              </a:rPr>
              <a:t>Raster Format </a:t>
            </a:r>
            <a:r>
              <a:rPr lang="en-US" sz="1100" dirty="0">
                <a:latin typeface="Cambria" pitchFamily="18" charset="0"/>
                <a:cs typeface="Arial"/>
              </a:rPr>
              <a:t>is blank, and </a:t>
            </a:r>
            <a:r>
              <a:rPr lang="en-US" sz="1100" i="1" dirty="0">
                <a:latin typeface="Cambria" pitchFamily="18" charset="0"/>
                <a:cs typeface="Arial"/>
              </a:rPr>
              <a:t>Recursive</a:t>
            </a:r>
            <a:r>
              <a:rPr lang="en-US" sz="1100" dirty="0">
                <a:latin typeface="Cambria" pitchFamily="18" charset="0"/>
                <a:cs typeface="Arial"/>
              </a:rPr>
              <a:t> is unchecked.  Click OK.</a:t>
            </a:r>
          </a:p>
          <a:p>
            <a:pPr marL="514350" indent="-514350">
              <a:buFont typeface="+mj-lt"/>
              <a:buAutoNum type="arabicPeriod" startAt="8"/>
            </a:pPr>
            <a:r>
              <a:rPr lang="en-US" sz="1500" dirty="0" smtClean="0">
                <a:latin typeface="Cambria" pitchFamily="18" charset="0"/>
              </a:rPr>
              <a:t>Each </a:t>
            </a:r>
            <a:r>
              <a:rPr lang="en-US" sz="1500" i="1" dirty="0" smtClean="0">
                <a:latin typeface="Cambria" pitchFamily="18" charset="0"/>
              </a:rPr>
              <a:t>Extract by Mask </a:t>
            </a:r>
            <a:r>
              <a:rPr lang="en-US" sz="1500" dirty="0" smtClean="0">
                <a:latin typeface="Cambria" pitchFamily="18" charset="0"/>
              </a:rPr>
              <a:t>tool allows you to extract our study area from the larger tile.  </a:t>
            </a:r>
          </a:p>
          <a:p>
            <a:pPr marL="571500" lvl="1" indent="-171450">
              <a:buFont typeface="Arial" pitchFamily="34" charset="0"/>
              <a:buChar char="•"/>
            </a:pPr>
            <a:r>
              <a:rPr lang="en-US" sz="1100" dirty="0" smtClean="0">
                <a:latin typeface="Cambria" pitchFamily="18" charset="0"/>
              </a:rPr>
              <a:t>In this </a:t>
            </a:r>
            <a:r>
              <a:rPr lang="en-US" sz="1100" dirty="0">
                <a:latin typeface="Cambria" pitchFamily="18" charset="0"/>
              </a:rPr>
              <a:t>e</a:t>
            </a:r>
            <a:r>
              <a:rPr lang="en-US" sz="1100" dirty="0" smtClean="0">
                <a:latin typeface="Cambria" pitchFamily="18" charset="0"/>
              </a:rPr>
              <a:t>xample of its use, there are 2 study areas.  Add how many </a:t>
            </a:r>
            <a:r>
              <a:rPr lang="en-US" sz="1100" i="1" dirty="0" smtClean="0">
                <a:latin typeface="Cambria" pitchFamily="18" charset="0"/>
              </a:rPr>
              <a:t>Extract by Mask</a:t>
            </a:r>
            <a:r>
              <a:rPr lang="en-US" sz="1100" dirty="0" smtClean="0">
                <a:latin typeface="Cambria" pitchFamily="18" charset="0"/>
              </a:rPr>
              <a:t> tools as there are study areas to fit to your needs.</a:t>
            </a:r>
          </a:p>
          <a:p>
            <a:pPr>
              <a:buFont typeface="+mj-lt"/>
              <a:buAutoNum type="arabicPeriod" startAt="10"/>
            </a:pPr>
            <a:r>
              <a:rPr lang="en-US" sz="1500" dirty="0" smtClean="0">
                <a:latin typeface="Cambria" pitchFamily="18" charset="0"/>
              </a:rPr>
              <a:t>Double </a:t>
            </a:r>
            <a:r>
              <a:rPr lang="en-US" sz="1500" dirty="0">
                <a:latin typeface="Cambria" pitchFamily="18" charset="0"/>
              </a:rPr>
              <a:t>click the first </a:t>
            </a:r>
            <a:r>
              <a:rPr lang="en-US" sz="1500" i="1" dirty="0" smtClean="0">
                <a:latin typeface="Cambria" pitchFamily="18" charset="0"/>
              </a:rPr>
              <a:t>Extract </a:t>
            </a:r>
            <a:r>
              <a:rPr lang="en-US" sz="1500" i="1" dirty="0">
                <a:latin typeface="Cambria" pitchFamily="18" charset="0"/>
              </a:rPr>
              <a:t>b</a:t>
            </a:r>
            <a:r>
              <a:rPr lang="en-US" sz="1500" i="1" dirty="0" smtClean="0">
                <a:latin typeface="Cambria" pitchFamily="18" charset="0"/>
              </a:rPr>
              <a:t>y Mask </a:t>
            </a:r>
            <a:r>
              <a:rPr lang="en-US" sz="1500" dirty="0" smtClean="0">
                <a:latin typeface="Cambria" pitchFamily="18" charset="0"/>
              </a:rPr>
              <a:t>tool</a:t>
            </a:r>
            <a:r>
              <a:rPr lang="en-US" sz="1500" dirty="0">
                <a:latin typeface="Cambria" pitchFamily="18" charset="0"/>
              </a:rPr>
              <a:t>.</a:t>
            </a:r>
          </a:p>
          <a:p>
            <a:pPr marL="571500" lvl="1" indent="-171450">
              <a:buFont typeface="Arial" pitchFamily="34" charset="0"/>
              <a:buChar char="•"/>
            </a:pPr>
            <a:r>
              <a:rPr lang="en-US" sz="1100" dirty="0" smtClean="0">
                <a:latin typeface="Cambria" pitchFamily="18" charset="0"/>
                <a:cs typeface="Arial"/>
              </a:rPr>
              <a:t>The </a:t>
            </a:r>
            <a:r>
              <a:rPr lang="en-US" sz="1100" i="1" dirty="0" smtClean="0">
                <a:latin typeface="Cambria" pitchFamily="18" charset="0"/>
                <a:cs typeface="Arial"/>
              </a:rPr>
              <a:t>Input raster </a:t>
            </a:r>
            <a:r>
              <a:rPr lang="en-US" sz="1100" dirty="0" smtClean="0">
                <a:latin typeface="Cambria" pitchFamily="18" charset="0"/>
                <a:cs typeface="Arial"/>
              </a:rPr>
              <a:t>should be already set to </a:t>
            </a:r>
            <a:r>
              <a:rPr lang="en-US" sz="1100" i="1" dirty="0" smtClean="0">
                <a:latin typeface="Cambria" pitchFamily="18" charset="0"/>
                <a:cs typeface="Arial"/>
              </a:rPr>
              <a:t>JDATE</a:t>
            </a:r>
            <a:r>
              <a:rPr lang="en-US" sz="1100" dirty="0" smtClean="0">
                <a:latin typeface="Cambria" pitchFamily="18" charset="0"/>
                <a:cs typeface="Arial"/>
              </a:rPr>
              <a:t>.</a:t>
            </a:r>
            <a:endParaRPr lang="en-US" sz="1100" b="1" dirty="0" smtClean="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Click the dropdown arrow of the </a:t>
            </a:r>
            <a:r>
              <a:rPr lang="en-US" sz="1100" i="1" dirty="0" smtClean="0">
                <a:latin typeface="Cambria" pitchFamily="18" charset="0"/>
                <a:cs typeface="Arial"/>
              </a:rPr>
              <a:t>Input raster or feature mask data </a:t>
            </a:r>
            <a:r>
              <a:rPr lang="en-US" sz="1100" dirty="0" smtClean="0">
                <a:latin typeface="Cambria" pitchFamily="18" charset="0"/>
                <a:cs typeface="Arial"/>
              </a:rPr>
              <a:t>to select the first study area polygon.  For example, the </a:t>
            </a:r>
            <a:r>
              <a:rPr lang="en-US" sz="1100" dirty="0" err="1" smtClean="0">
                <a:latin typeface="Cambria" pitchFamily="18" charset="0"/>
                <a:cs typeface="Arial"/>
              </a:rPr>
              <a:t>PainsBay</a:t>
            </a:r>
            <a:r>
              <a:rPr lang="en-US" sz="1100" dirty="0" smtClean="0">
                <a:latin typeface="Cambria" pitchFamily="18" charset="0"/>
                <a:cs typeface="Arial"/>
              </a:rPr>
              <a:t> yellow icon.  </a:t>
            </a:r>
            <a:endParaRPr lang="en-US" sz="1100" dirty="0">
              <a:latin typeface="Cambria" pitchFamily="18" charset="0"/>
              <a:cs typeface="Arial"/>
            </a:endParaRPr>
          </a:p>
          <a:p>
            <a:pPr marL="571500" lvl="1" indent="-171450">
              <a:buFont typeface="Arial" pitchFamily="34" charset="0"/>
              <a:buChar char="•"/>
            </a:pPr>
            <a:r>
              <a:rPr lang="en-US" sz="1100" dirty="0" smtClean="0">
                <a:latin typeface="Cambria" pitchFamily="18" charset="0"/>
                <a:cs typeface="Arial"/>
              </a:rPr>
              <a:t>The </a:t>
            </a:r>
            <a:r>
              <a:rPr lang="en-US" sz="1100" i="1" dirty="0" smtClean="0">
                <a:latin typeface="Cambria" pitchFamily="18" charset="0"/>
                <a:cs typeface="Arial"/>
              </a:rPr>
              <a:t>Output Raster </a:t>
            </a:r>
            <a:r>
              <a:rPr lang="en-US" sz="1100" dirty="0" smtClean="0">
                <a:latin typeface="Cambria" pitchFamily="18" charset="0"/>
                <a:cs typeface="Arial"/>
              </a:rPr>
              <a:t>should be navigating to the first study area folder within the </a:t>
            </a:r>
            <a:r>
              <a:rPr lang="en-US" sz="1100" i="1" dirty="0" smtClean="0">
                <a:latin typeface="Cambria" pitchFamily="18" charset="0"/>
                <a:cs typeface="Arial"/>
              </a:rPr>
              <a:t>Masked</a:t>
            </a:r>
            <a:r>
              <a:rPr lang="en-US" sz="1100" dirty="0" smtClean="0">
                <a:latin typeface="Cambria" pitchFamily="18" charset="0"/>
                <a:cs typeface="Arial"/>
              </a:rPr>
              <a:t> folder.</a:t>
            </a:r>
            <a:r>
              <a:rPr lang="en-US" sz="1100" i="1" dirty="0" smtClean="0">
                <a:latin typeface="Cambria" pitchFamily="18" charset="0"/>
                <a:cs typeface="Arial"/>
              </a:rPr>
              <a:t> </a:t>
            </a:r>
            <a:r>
              <a:rPr lang="en-US" sz="1100" dirty="0" smtClean="0">
                <a:latin typeface="Cambria" pitchFamily="18" charset="0"/>
                <a:cs typeface="Arial"/>
              </a:rPr>
              <a:t> The layer name  should still remain </a:t>
            </a:r>
            <a:r>
              <a:rPr lang="en-US" sz="1100" b="1" dirty="0" smtClean="0">
                <a:latin typeface="Cambria" pitchFamily="18" charset="0"/>
                <a:cs typeface="Arial"/>
              </a:rPr>
              <a:t>%Name0%.  </a:t>
            </a:r>
            <a:r>
              <a:rPr lang="en-US" sz="1100" dirty="0">
                <a:latin typeface="Cambria" pitchFamily="18" charset="0"/>
                <a:cs typeface="Arial"/>
              </a:rPr>
              <a:t>For example: C</a:t>
            </a:r>
            <a:r>
              <a:rPr lang="en-US" sz="1100" dirty="0" smtClean="0">
                <a:latin typeface="Cambria" pitchFamily="18" charset="0"/>
                <a:cs typeface="Arial"/>
              </a:rPr>
              <a:t>:\Desktop\Processed\NMDI\Masked\PainsBay</a:t>
            </a:r>
            <a:r>
              <a:rPr lang="en-US" sz="1100" dirty="0">
                <a:latin typeface="Cambria" pitchFamily="18" charset="0"/>
                <a:cs typeface="Arial"/>
              </a:rPr>
              <a:t>\%</a:t>
            </a:r>
            <a:r>
              <a:rPr lang="en-US" sz="1100" dirty="0" smtClean="0">
                <a:latin typeface="Cambria" pitchFamily="18" charset="0"/>
                <a:cs typeface="Arial"/>
              </a:rPr>
              <a:t>Name0%</a:t>
            </a:r>
          </a:p>
          <a:p>
            <a:pPr marL="514350" indent="-514350">
              <a:buFont typeface="+mj-lt"/>
              <a:buAutoNum type="arabicPeriod" startAt="11"/>
            </a:pPr>
            <a:r>
              <a:rPr lang="en-US" sz="1500" dirty="0" smtClean="0">
                <a:latin typeface="Cambria" pitchFamily="18" charset="0"/>
              </a:rPr>
              <a:t>Repeat </a:t>
            </a:r>
            <a:r>
              <a:rPr lang="en-US" sz="1500" dirty="0">
                <a:latin typeface="Cambria" pitchFamily="18" charset="0"/>
              </a:rPr>
              <a:t>Step 10 for all study areas.  Make sure to navigate the final images to another study area folder for each study area, for example: C:\Desktop\Processed\NMDI\Masked\JuniperRoad\%</a:t>
            </a:r>
            <a:r>
              <a:rPr lang="en-US" sz="1500" dirty="0" smtClean="0">
                <a:latin typeface="Cambria" pitchFamily="18" charset="0"/>
              </a:rPr>
              <a:t>Name0% </a:t>
            </a:r>
          </a:p>
          <a:p>
            <a:pPr marL="514350" indent="-514350">
              <a:buFont typeface="+mj-lt"/>
              <a:buAutoNum type="arabicPeriod" startAt="11"/>
            </a:pPr>
            <a:r>
              <a:rPr lang="en-US" sz="1500" dirty="0">
                <a:solidFill>
                  <a:prstClr val="black"/>
                </a:solidFill>
                <a:latin typeface="Cambria" pitchFamily="18" charset="0"/>
                <a:cs typeface="Arial"/>
              </a:rPr>
              <a:t> </a:t>
            </a:r>
            <a:r>
              <a:rPr lang="en-US" sz="1500" i="1" dirty="0" smtClean="0">
                <a:solidFill>
                  <a:prstClr val="black"/>
                </a:solidFill>
                <a:latin typeface="Cambria" pitchFamily="18" charset="0"/>
                <a:cs typeface="Arial"/>
              </a:rPr>
              <a:t>Save</a:t>
            </a:r>
            <a:r>
              <a:rPr lang="en-US" sz="1500" dirty="0">
                <a:solidFill>
                  <a:prstClr val="black"/>
                </a:solidFill>
                <a:latin typeface="Cambria" pitchFamily="18" charset="0"/>
                <a:cs typeface="Arial"/>
              </a:rPr>
              <a:t>, </a:t>
            </a:r>
            <a:r>
              <a:rPr lang="en-US" sz="1500" i="1" dirty="0">
                <a:solidFill>
                  <a:prstClr val="black"/>
                </a:solidFill>
                <a:latin typeface="Cambria" pitchFamily="18" charset="0"/>
                <a:cs typeface="Arial"/>
              </a:rPr>
              <a:t>Validate</a:t>
            </a:r>
            <a:r>
              <a:rPr lang="en-US" sz="1500" dirty="0">
                <a:solidFill>
                  <a:prstClr val="black"/>
                </a:solidFill>
                <a:latin typeface="Cambria" pitchFamily="18" charset="0"/>
                <a:cs typeface="Arial"/>
              </a:rPr>
              <a:t>, and </a:t>
            </a:r>
            <a:r>
              <a:rPr lang="en-US" sz="1500" i="1" dirty="0">
                <a:solidFill>
                  <a:prstClr val="black"/>
                </a:solidFill>
                <a:latin typeface="Cambria" pitchFamily="18" charset="0"/>
                <a:cs typeface="Arial"/>
              </a:rPr>
              <a:t>Run</a:t>
            </a:r>
            <a:r>
              <a:rPr lang="en-US" sz="1500" dirty="0">
                <a:solidFill>
                  <a:prstClr val="black"/>
                </a:solidFill>
                <a:latin typeface="Cambria" pitchFamily="18" charset="0"/>
                <a:cs typeface="Arial"/>
              </a:rPr>
              <a:t> the model</a:t>
            </a:r>
            <a:r>
              <a:rPr lang="en-US" sz="1500" dirty="0" smtClean="0">
                <a:solidFill>
                  <a:prstClr val="black"/>
                </a:solidFill>
                <a:latin typeface="Cambria" pitchFamily="18" charset="0"/>
                <a:cs typeface="Arial"/>
              </a:rPr>
              <a:t>.</a:t>
            </a:r>
            <a:endParaRPr lang="en-US" sz="1500" dirty="0">
              <a:solidFill>
                <a:prstClr val="black"/>
              </a:solidFill>
              <a:latin typeface="Cambria" pitchFamily="18" charset="0"/>
              <a:cs typeface="Aria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28" y="4389120"/>
            <a:ext cx="7233589"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836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82086" y="-186029"/>
            <a:ext cx="8229600" cy="1328483"/>
          </a:xfrm>
        </p:spPr>
        <p:txBody>
          <a:bodyPr>
            <a:normAutofit/>
          </a:bodyPr>
          <a:lstStyle/>
          <a:p>
            <a:r>
              <a:rPr lang="en-US" sz="3500" b="1" dirty="0" smtClean="0">
                <a:latin typeface="Cambria" pitchFamily="18" charset="0"/>
              </a:rPr>
              <a:t>NMDI</a:t>
            </a:r>
            <a:r>
              <a:rPr lang="en-US" sz="4200" dirty="0" smtClean="0">
                <a:latin typeface="Cambria" pitchFamily="18" charset="0"/>
              </a:rPr>
              <a:t/>
            </a:r>
            <a:br>
              <a:rPr lang="en-US" sz="4200" dirty="0" smtClean="0">
                <a:latin typeface="Cambria" pitchFamily="18" charset="0"/>
              </a:rPr>
            </a:br>
            <a:r>
              <a:rPr lang="en-US" sz="2400" i="1" dirty="0" smtClean="0">
                <a:latin typeface="Cambria" pitchFamily="18" charset="0"/>
              </a:rPr>
              <a:t>Final </a:t>
            </a:r>
            <a:r>
              <a:rPr lang="en-US" sz="2400" i="1" dirty="0">
                <a:latin typeface="Cambria" pitchFamily="18" charset="0"/>
              </a:rPr>
              <a:t>P</a:t>
            </a:r>
            <a:r>
              <a:rPr lang="en-US" sz="2400" i="1" dirty="0" smtClean="0">
                <a:latin typeface="Cambria" pitchFamily="18" charset="0"/>
              </a:rPr>
              <a:t>rocessing Steps to the Images</a:t>
            </a:r>
            <a:endParaRPr lang="en-US" sz="2400" dirty="0">
              <a:latin typeface="Cambria" pitchFamily="18" charset="0"/>
            </a:endParaRPr>
          </a:p>
        </p:txBody>
      </p:sp>
      <p:sp>
        <p:nvSpPr>
          <p:cNvPr id="5" name="Content Placeholder 5"/>
          <p:cNvSpPr>
            <a:spLocks noGrp="1"/>
          </p:cNvSpPr>
          <p:nvPr>
            <p:ph idx="1"/>
          </p:nvPr>
        </p:nvSpPr>
        <p:spPr>
          <a:xfrm>
            <a:off x="56644" y="950977"/>
            <a:ext cx="9002296" cy="2730477"/>
          </a:xfrm>
        </p:spPr>
        <p:txBody>
          <a:bodyPr>
            <a:noAutofit/>
          </a:bodyPr>
          <a:lstStyle/>
          <a:p>
            <a:r>
              <a:rPr lang="en-US" sz="1500" dirty="0" smtClean="0">
                <a:latin typeface="Cambria" pitchFamily="18" charset="0"/>
              </a:rPr>
              <a:t>Each image in the study area folders can now be opened into Arc and examined.  </a:t>
            </a:r>
          </a:p>
          <a:p>
            <a:r>
              <a:rPr lang="en-US" sz="1500" dirty="0" smtClean="0">
                <a:latin typeface="Cambria" pitchFamily="18" charset="0"/>
                <a:cs typeface="Arial"/>
              </a:rPr>
              <a:t>Each image should be examined for cloud and smoke contamination.  For each contaminated image, the Aqua image may be able to replace the missing Terra image (or visa versa).  I.e. replace the </a:t>
            </a:r>
            <a:r>
              <a:rPr lang="en-US" sz="1600" dirty="0" smtClean="0">
                <a:latin typeface="Cambria" pitchFamily="18" charset="0"/>
              </a:rPr>
              <a:t>MYD09GA image for the MOD09GA image for that date.  If both images are contaminated, we suggest deleting the image from the dataset.</a:t>
            </a:r>
            <a:endParaRPr lang="en-US" sz="1500" dirty="0" smtClean="0">
              <a:latin typeface="Cambria" pitchFamily="18" charset="0"/>
              <a:cs typeface="Arial"/>
            </a:endParaRPr>
          </a:p>
          <a:p>
            <a:r>
              <a:rPr lang="en-US" sz="1500" dirty="0" smtClean="0">
                <a:latin typeface="Cambria" pitchFamily="18" charset="0"/>
                <a:cs typeface="Arial"/>
              </a:rPr>
              <a:t>The NMDI index tells the user two things: soil moisture and vegetation moisture.  </a:t>
            </a:r>
          </a:p>
          <a:p>
            <a:pPr lvl="1"/>
            <a:r>
              <a:rPr lang="en-US" sz="1100" dirty="0" smtClean="0">
                <a:latin typeface="Cambria" pitchFamily="18" charset="0"/>
                <a:cs typeface="Arial"/>
              </a:rPr>
              <a:t>The meanings of NMDI values (0 to 1) depend on the land cover type.  </a:t>
            </a:r>
          </a:p>
          <a:p>
            <a:pPr lvl="1"/>
            <a:r>
              <a:rPr lang="en-US" sz="1100" dirty="0" smtClean="0">
                <a:latin typeface="Cambria" pitchFamily="18" charset="0"/>
                <a:cs typeface="Arial"/>
              </a:rPr>
              <a:t>In areas of bare soil, high NMDI values mean low soil moisture and low NMDI values mean high soil moisture.</a:t>
            </a:r>
          </a:p>
          <a:p>
            <a:pPr lvl="1"/>
            <a:r>
              <a:rPr lang="en-US" sz="1100" dirty="0" smtClean="0">
                <a:latin typeface="Cambria" pitchFamily="18" charset="0"/>
                <a:cs typeface="Arial"/>
              </a:rPr>
              <a:t>In areas of vegetation cover, high NMDI values mean high vegetation moisture and low NMDI values mean low vegetation moisture.  </a:t>
            </a:r>
          </a:p>
          <a:p>
            <a:pPr lvl="1"/>
            <a:r>
              <a:rPr lang="en-US" sz="1100" dirty="0" smtClean="0">
                <a:latin typeface="Cambria" pitchFamily="18" charset="0"/>
                <a:cs typeface="Arial"/>
              </a:rPr>
              <a:t>Please read the founding article of NMDI by Wang and </a:t>
            </a:r>
            <a:r>
              <a:rPr lang="en-US" sz="1100" dirty="0" err="1" smtClean="0">
                <a:latin typeface="Cambria" pitchFamily="18" charset="0"/>
                <a:cs typeface="Arial"/>
              </a:rPr>
              <a:t>Qu</a:t>
            </a:r>
            <a:r>
              <a:rPr lang="en-US" sz="1100" dirty="0" smtClean="0">
                <a:latin typeface="Cambria" pitchFamily="18" charset="0"/>
                <a:cs typeface="Arial"/>
              </a:rPr>
              <a:t> (2007) for </a:t>
            </a:r>
            <a:r>
              <a:rPr lang="en-US" sz="1100" dirty="0">
                <a:latin typeface="Cambria" pitchFamily="18" charset="0"/>
                <a:cs typeface="Arial"/>
              </a:rPr>
              <a:t>more information: </a:t>
            </a:r>
            <a:r>
              <a:rPr lang="en-US" sz="1100" dirty="0">
                <a:latin typeface="Cambria" pitchFamily="18" charset="0"/>
                <a:cs typeface="Arial"/>
                <a:hlinkClick r:id="rId3"/>
              </a:rPr>
              <a:t>http://</a:t>
            </a:r>
            <a:r>
              <a:rPr lang="en-US" sz="1100" dirty="0" smtClean="0">
                <a:latin typeface="Cambria" pitchFamily="18" charset="0"/>
                <a:cs typeface="Arial"/>
                <a:hlinkClick r:id="rId3"/>
              </a:rPr>
              <a:t>www.agu.org/pubs/crossref/2007/2007GL031021.shtml</a:t>
            </a:r>
            <a:endParaRPr lang="en-US" sz="1100" dirty="0" smtClean="0">
              <a:latin typeface="Cambria" pitchFamily="18" charset="0"/>
              <a:cs typeface="Arial"/>
            </a:endParaRPr>
          </a:p>
          <a:p>
            <a:pPr marL="457200" lvl="1" indent="0">
              <a:buNone/>
            </a:pPr>
            <a:endParaRPr lang="en-US" sz="1100" dirty="0">
              <a:latin typeface="Cambria" pitchFamily="18" charset="0"/>
              <a:cs typeface="Aria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29802" y="3507564"/>
            <a:ext cx="2796363" cy="32421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8491" y="4493556"/>
            <a:ext cx="588998" cy="1505712"/>
          </a:xfrm>
          <a:prstGeom prst="rect">
            <a:avLst/>
          </a:prstGeom>
          <a:ln>
            <a:solidFill>
              <a:srgbClr val="000000"/>
            </a:solidFill>
          </a:ln>
        </p:spPr>
      </p:pic>
      <p:sp>
        <p:nvSpPr>
          <p:cNvPr id="9" name="TextBox 8"/>
          <p:cNvSpPr txBox="1"/>
          <p:nvPr/>
        </p:nvSpPr>
        <p:spPr>
          <a:xfrm>
            <a:off x="4927489" y="3503451"/>
            <a:ext cx="299417" cy="338554"/>
          </a:xfrm>
          <a:prstGeom prst="rect">
            <a:avLst/>
          </a:prstGeom>
          <a:solidFill>
            <a:schemeClr val="bg1"/>
          </a:solidFill>
          <a:ln>
            <a:solidFill>
              <a:schemeClr val="tx1"/>
            </a:solidFill>
          </a:ln>
        </p:spPr>
        <p:txBody>
          <a:bodyPr wrap="square" rtlCol="0">
            <a:spAutoFit/>
          </a:bodyPr>
          <a:lstStyle/>
          <a:p>
            <a:r>
              <a:rPr lang="en-US" sz="1600" dirty="0" smtClean="0">
                <a:solidFill>
                  <a:prstClr val="black"/>
                </a:solidFill>
              </a:rPr>
              <a:t>B</a:t>
            </a:r>
            <a:endParaRPr lang="en-US" sz="1600" dirty="0">
              <a:solidFill>
                <a:prstClr val="black"/>
              </a:solidFill>
            </a:endParaRPr>
          </a:p>
        </p:txBody>
      </p:sp>
      <p:sp>
        <p:nvSpPr>
          <p:cNvPr id="10" name="TextBox 9"/>
          <p:cNvSpPr txBox="1"/>
          <p:nvPr/>
        </p:nvSpPr>
        <p:spPr>
          <a:xfrm>
            <a:off x="80843" y="3507564"/>
            <a:ext cx="1342236" cy="2631490"/>
          </a:xfrm>
          <a:prstGeom prst="rect">
            <a:avLst/>
          </a:prstGeom>
          <a:noFill/>
        </p:spPr>
        <p:txBody>
          <a:bodyPr wrap="square" rtlCol="0">
            <a:spAutoFit/>
          </a:bodyPr>
          <a:lstStyle/>
          <a:p>
            <a:r>
              <a:rPr lang="en-US" sz="1100" dirty="0" smtClean="0">
                <a:solidFill>
                  <a:prstClr val="black"/>
                </a:solidFill>
              </a:rPr>
              <a:t>Image </a:t>
            </a:r>
            <a:r>
              <a:rPr lang="en-US" sz="1100" b="1" i="1" dirty="0">
                <a:solidFill>
                  <a:prstClr val="black"/>
                </a:solidFill>
              </a:rPr>
              <a:t>A</a:t>
            </a:r>
            <a:r>
              <a:rPr lang="en-US" sz="1100" i="1" dirty="0" smtClean="0">
                <a:solidFill>
                  <a:prstClr val="black"/>
                </a:solidFill>
              </a:rPr>
              <a:t> </a:t>
            </a:r>
            <a:r>
              <a:rPr lang="en-US" sz="1100" dirty="0" smtClean="0">
                <a:solidFill>
                  <a:prstClr val="black"/>
                </a:solidFill>
              </a:rPr>
              <a:t>is a pre-fire image of the Pains Bay fire location (i.e. the red boundary is the final extent of the fire).  At this time, the study area was completely covered by vegetation.  Hence the low values </a:t>
            </a:r>
            <a:r>
              <a:rPr lang="en-US" sz="1100" dirty="0">
                <a:solidFill>
                  <a:prstClr val="black"/>
                </a:solidFill>
              </a:rPr>
              <a:t> </a:t>
            </a:r>
            <a:r>
              <a:rPr lang="en-US" sz="1100" dirty="0" smtClean="0">
                <a:solidFill>
                  <a:prstClr val="black"/>
                </a:solidFill>
              </a:rPr>
              <a:t>represent the low vegetation moisture of the study area.</a:t>
            </a:r>
            <a:endParaRPr lang="en-US" sz="1100" dirty="0">
              <a:solidFill>
                <a:prstClr val="black"/>
              </a:solidFill>
            </a:endParaRPr>
          </a:p>
        </p:txBody>
      </p:sp>
      <p:sp>
        <p:nvSpPr>
          <p:cNvPr id="12" name="TextBox 11"/>
          <p:cNvSpPr txBox="1"/>
          <p:nvPr/>
        </p:nvSpPr>
        <p:spPr>
          <a:xfrm>
            <a:off x="7800231" y="3474209"/>
            <a:ext cx="1272202" cy="2292935"/>
          </a:xfrm>
          <a:prstGeom prst="rect">
            <a:avLst/>
          </a:prstGeom>
          <a:noFill/>
        </p:spPr>
        <p:txBody>
          <a:bodyPr wrap="square" rtlCol="0">
            <a:spAutoFit/>
          </a:bodyPr>
          <a:lstStyle/>
          <a:p>
            <a:r>
              <a:rPr lang="en-US" sz="1100" dirty="0" smtClean="0">
                <a:solidFill>
                  <a:prstClr val="black"/>
                </a:solidFill>
              </a:rPr>
              <a:t>Image </a:t>
            </a:r>
            <a:r>
              <a:rPr lang="en-US" sz="1100" b="1" i="1" dirty="0" smtClean="0">
                <a:solidFill>
                  <a:prstClr val="black"/>
                </a:solidFill>
              </a:rPr>
              <a:t>B</a:t>
            </a:r>
            <a:r>
              <a:rPr lang="en-US" sz="1100" i="1" dirty="0" smtClean="0">
                <a:solidFill>
                  <a:prstClr val="black"/>
                </a:solidFill>
              </a:rPr>
              <a:t> </a:t>
            </a:r>
            <a:r>
              <a:rPr lang="en-US" sz="1100" dirty="0" smtClean="0">
                <a:solidFill>
                  <a:prstClr val="black"/>
                </a:solidFill>
              </a:rPr>
              <a:t>is a mid-fire image of the Pains Bay fire. At this time, the study area was mostly converted to soil, non-vegetation coverage.  Hence the high values represent the low soil moisture of the study area.</a:t>
            </a:r>
            <a:endParaRPr lang="en-US" sz="1100" dirty="0">
              <a:solidFill>
                <a:prstClr val="black"/>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8690" y="3508076"/>
            <a:ext cx="2830664" cy="3241649"/>
          </a:xfrm>
          <a:prstGeom prst="rect">
            <a:avLst/>
          </a:prstGeom>
          <a:ln>
            <a:solidFill>
              <a:srgbClr val="000000"/>
            </a:solidFill>
          </a:ln>
        </p:spPr>
      </p:pic>
      <p:sp>
        <p:nvSpPr>
          <p:cNvPr id="11" name="TextBox 10"/>
          <p:cNvSpPr txBox="1"/>
          <p:nvPr/>
        </p:nvSpPr>
        <p:spPr>
          <a:xfrm>
            <a:off x="1509544" y="3508076"/>
            <a:ext cx="299417" cy="338554"/>
          </a:xfrm>
          <a:prstGeom prst="rect">
            <a:avLst/>
          </a:prstGeom>
          <a:solidFill>
            <a:schemeClr val="bg1"/>
          </a:solidFill>
          <a:ln>
            <a:solidFill>
              <a:schemeClr val="tx1"/>
            </a:solidFill>
          </a:ln>
        </p:spPr>
        <p:txBody>
          <a:bodyPr wrap="square" rtlCol="0">
            <a:spAutoFit/>
          </a:bodyPr>
          <a:lstStyle/>
          <a:p>
            <a:r>
              <a:rPr lang="en-US" sz="1600" dirty="0" smtClean="0">
                <a:solidFill>
                  <a:prstClr val="black"/>
                </a:solidFill>
              </a:rPr>
              <a:t>A</a:t>
            </a:r>
            <a:endParaRPr lang="en-US" sz="1600" dirty="0">
              <a:solidFill>
                <a:prstClr val="black"/>
              </a:solidFill>
            </a:endParaRPr>
          </a:p>
        </p:txBody>
      </p:sp>
    </p:spTree>
    <p:extLst>
      <p:ext uri="{BB962C8B-B14F-4D97-AF65-F5344CB8AC3E}">
        <p14:creationId xmlns:p14="http://schemas.microsoft.com/office/powerpoint/2010/main" val="1060017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smtClean="0">
                <a:latin typeface="Cambria" pitchFamily="18" charset="0"/>
              </a:rPr>
              <a:t>differenced Normalized Burn Ratios</a:t>
            </a:r>
            <a:endParaRPr lang="en-US" sz="4200" dirty="0">
              <a:latin typeface="Cambria" pitchFamily="18" charset="0"/>
            </a:endParaRPr>
          </a:p>
        </p:txBody>
      </p:sp>
      <p:sp>
        <p:nvSpPr>
          <p:cNvPr id="3" name="Content Placeholder 2"/>
          <p:cNvSpPr>
            <a:spLocks noGrp="1"/>
          </p:cNvSpPr>
          <p:nvPr>
            <p:ph idx="1"/>
          </p:nvPr>
        </p:nvSpPr>
        <p:spPr>
          <a:xfrm>
            <a:off x="133165" y="1228726"/>
            <a:ext cx="4220626" cy="5459726"/>
          </a:xfrm>
        </p:spPr>
        <p:txBody>
          <a:bodyPr>
            <a:normAutofit lnSpcReduction="10000"/>
          </a:bodyPr>
          <a:lstStyle/>
          <a:p>
            <a:r>
              <a:rPr lang="en-US" sz="1600" dirty="0" smtClean="0">
                <a:latin typeface="Cambria" pitchFamily="18" charset="0"/>
              </a:rPr>
              <a:t>differenced Normalized Burn Ratio (</a:t>
            </a:r>
            <a:r>
              <a:rPr lang="en-US" sz="1600" dirty="0" err="1" smtClean="0">
                <a:latin typeface="Cambria" pitchFamily="18" charset="0"/>
              </a:rPr>
              <a:t>dNBR</a:t>
            </a:r>
            <a:r>
              <a:rPr lang="en-US" sz="1600" dirty="0" smtClean="0">
                <a:latin typeface="Cambria" pitchFamily="18" charset="0"/>
              </a:rPr>
              <a:t>): assesses burn severity using pre-fire and post-fire images</a:t>
            </a:r>
          </a:p>
          <a:p>
            <a:pPr lvl="1">
              <a:buFont typeface="+mj-lt"/>
              <a:buAutoNum type="arabicPeriod"/>
            </a:pPr>
            <a:r>
              <a:rPr lang="en-US" sz="1400" dirty="0" smtClean="0">
                <a:latin typeface="Cambria" pitchFamily="18" charset="0"/>
              </a:rPr>
              <a:t>Raw Data (bands 4 and 7) from the Landsat imagery will need to be converted to radiance and reflectance for pre- and post-fire images. This can be done using the DN to Reflectance model in </a:t>
            </a:r>
            <a:r>
              <a:rPr lang="en-US" sz="1400" dirty="0" err="1" smtClean="0">
                <a:latin typeface="Cambria" pitchFamily="18" charset="0"/>
              </a:rPr>
              <a:t>ArcMap</a:t>
            </a:r>
            <a:r>
              <a:rPr lang="en-US" sz="1400" dirty="0" smtClean="0">
                <a:latin typeface="Cambria" pitchFamily="18" charset="0"/>
              </a:rPr>
              <a:t> 10.</a:t>
            </a:r>
            <a:br>
              <a:rPr lang="en-US" sz="1400" dirty="0" smtClean="0">
                <a:latin typeface="Cambria" pitchFamily="18" charset="0"/>
              </a:rPr>
            </a:br>
            <a:endParaRPr lang="en-US" sz="1400" dirty="0" smtClean="0">
              <a:latin typeface="Cambria" pitchFamily="18" charset="0"/>
            </a:endParaRPr>
          </a:p>
          <a:p>
            <a:pPr lvl="1">
              <a:buFont typeface="+mj-lt"/>
              <a:buAutoNum type="arabicPeriod"/>
            </a:pPr>
            <a:r>
              <a:rPr lang="en-US" sz="1400" dirty="0" smtClean="0">
                <a:latin typeface="Cambria" pitchFamily="18" charset="0"/>
              </a:rPr>
              <a:t>NBRs will be calculated in Raster Calculator using Equation 1 for pre- and post-fire images using the reflectance values.</a:t>
            </a:r>
          </a:p>
          <a:p>
            <a:pPr marL="457200" lvl="1" indent="0" algn="ctr">
              <a:buNone/>
            </a:pPr>
            <a:r>
              <a:rPr lang="en-US" sz="1400" dirty="0" smtClean="0">
                <a:latin typeface="Cambria" pitchFamily="18" charset="0"/>
              </a:rPr>
              <a:t>Equation 1:</a:t>
            </a:r>
          </a:p>
          <a:p>
            <a:pPr marL="457200" lvl="1" indent="0" algn="ctr">
              <a:buNone/>
            </a:pPr>
            <a:r>
              <a:rPr lang="en-US" sz="1400" dirty="0">
                <a:latin typeface="Cambria" pitchFamily="18" charset="0"/>
              </a:rPr>
              <a:t> </a:t>
            </a:r>
            <a:r>
              <a:rPr lang="en-US" sz="1400" dirty="0" smtClean="0">
                <a:latin typeface="Cambria" pitchFamily="18" charset="0"/>
              </a:rPr>
              <a:t>      </a:t>
            </a:r>
            <a:r>
              <a:rPr lang="en-US" sz="1200" b="1" dirty="0" smtClean="0">
                <a:latin typeface="Cambria" pitchFamily="18" charset="0"/>
              </a:rPr>
              <a:t>NBR= FLOAT (Band 4-Band 7)/(Band 4 + Band 7) </a:t>
            </a:r>
          </a:p>
          <a:p>
            <a:pPr marL="457200" lvl="1" indent="0">
              <a:buNone/>
            </a:pPr>
            <a:endParaRPr lang="en-US" sz="1200" dirty="0" smtClean="0">
              <a:latin typeface="Cambria" pitchFamily="18" charset="0"/>
            </a:endParaRPr>
          </a:p>
          <a:p>
            <a:pPr marL="800100" lvl="1" indent="-342900">
              <a:buFont typeface="Arial" pitchFamily="34" charset="0"/>
              <a:buAutoNum type="arabicPeriod" startAt="3"/>
            </a:pPr>
            <a:r>
              <a:rPr lang="en-US" sz="1400" dirty="0" err="1" smtClean="0">
                <a:latin typeface="Cambria" pitchFamily="18" charset="0"/>
              </a:rPr>
              <a:t>dNBRs</a:t>
            </a:r>
            <a:r>
              <a:rPr lang="en-US" sz="1400" dirty="0" smtClean="0">
                <a:latin typeface="Cambria" pitchFamily="18" charset="0"/>
              </a:rPr>
              <a:t> will be calculated by using Equation 2: </a:t>
            </a:r>
            <a:br>
              <a:rPr lang="en-US" sz="1400" dirty="0" smtClean="0">
                <a:latin typeface="Cambria" pitchFamily="18" charset="0"/>
              </a:rPr>
            </a:br>
            <a:r>
              <a:rPr lang="en-US" sz="1200" b="1" dirty="0" err="1" smtClean="0">
                <a:latin typeface="Cambria" pitchFamily="18" charset="0"/>
              </a:rPr>
              <a:t>dNBR</a:t>
            </a:r>
            <a:r>
              <a:rPr lang="en-US" sz="1200" b="1" dirty="0">
                <a:latin typeface="Cambria" pitchFamily="18" charset="0"/>
              </a:rPr>
              <a:t>= </a:t>
            </a:r>
            <a:r>
              <a:rPr lang="en-US" sz="1200" b="1" dirty="0" smtClean="0">
                <a:latin typeface="Cambria" pitchFamily="18" charset="0"/>
              </a:rPr>
              <a:t>FLOAT (pre-fire </a:t>
            </a:r>
            <a:r>
              <a:rPr lang="en-US" sz="1200" b="1" dirty="0">
                <a:latin typeface="Cambria" pitchFamily="18" charset="0"/>
              </a:rPr>
              <a:t>NBR)-(post-fire NBR</a:t>
            </a:r>
            <a:r>
              <a:rPr lang="en-US" sz="1200" b="1" dirty="0" smtClean="0">
                <a:latin typeface="Cambria" pitchFamily="18" charset="0"/>
              </a:rPr>
              <a:t>)</a:t>
            </a:r>
            <a:r>
              <a:rPr lang="en-US" sz="1400" b="1" dirty="0" smtClean="0">
                <a:latin typeface="Cambria" pitchFamily="18" charset="0"/>
              </a:rPr>
              <a:t/>
            </a:r>
            <a:br>
              <a:rPr lang="en-US" sz="1400" b="1" dirty="0" smtClean="0">
                <a:latin typeface="Cambria" pitchFamily="18" charset="0"/>
              </a:rPr>
            </a:br>
            <a:endParaRPr lang="en-US" sz="1400" dirty="0">
              <a:latin typeface="Cambria" pitchFamily="18" charset="0"/>
            </a:endParaRPr>
          </a:p>
          <a:p>
            <a:pPr marL="800100" lvl="1" indent="-342900">
              <a:buAutoNum type="arabicPeriod" startAt="3"/>
            </a:pPr>
            <a:r>
              <a:rPr lang="en-US" sz="1400" dirty="0" smtClean="0">
                <a:latin typeface="Cambria" pitchFamily="18" charset="0"/>
              </a:rPr>
              <a:t>Thresholds for classifying regrowth, unburned, and low to high burn severity will be determined by the </a:t>
            </a:r>
            <a:r>
              <a:rPr lang="en-US" sz="1400" dirty="0" smtClean="0">
                <a:latin typeface="Cambria" pitchFamily="18" charset="0"/>
              </a:rPr>
              <a:t>user. The color ramp may also be changed to highlight areas of regrowth and severe burns. </a:t>
            </a:r>
            <a:endParaRPr lang="en-US" sz="1400" dirty="0" smtClean="0">
              <a:latin typeface="Cambria" pitchFamily="18" charset="0"/>
            </a:endParaRPr>
          </a:p>
          <a:p>
            <a:endParaRPr lang="en-US" sz="1200" dirty="0" smtClean="0">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2649" y="1331911"/>
            <a:ext cx="1455743" cy="20444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536" y="1331911"/>
            <a:ext cx="1479552" cy="2120149"/>
          </a:xfrm>
          <a:prstGeom prst="rect">
            <a:avLst/>
          </a:prstGeom>
        </p:spPr>
      </p:pic>
      <p:sp>
        <p:nvSpPr>
          <p:cNvPr id="8" name="Down Arrow 7"/>
          <p:cNvSpPr/>
          <p:nvPr/>
        </p:nvSpPr>
        <p:spPr>
          <a:xfrm>
            <a:off x="6056410" y="3452060"/>
            <a:ext cx="287765" cy="729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09350" y="3452060"/>
            <a:ext cx="1447060" cy="461665"/>
          </a:xfrm>
          <a:prstGeom prst="rect">
            <a:avLst/>
          </a:prstGeom>
          <a:noFill/>
        </p:spPr>
        <p:txBody>
          <a:bodyPr wrap="square" rtlCol="0">
            <a:spAutoFit/>
          </a:bodyPr>
          <a:lstStyle/>
          <a:p>
            <a:r>
              <a:rPr lang="en-US" sz="1200" dirty="0" smtClean="0">
                <a:latin typeface="Cambria" pitchFamily="18" charset="0"/>
              </a:rPr>
              <a:t>Pre-fire NBR for Pains Bay</a:t>
            </a:r>
            <a:endParaRPr lang="en-US" sz="1200" dirty="0">
              <a:latin typeface="Cambria" pitchFamily="18" charset="0"/>
            </a:endParaRPr>
          </a:p>
        </p:txBody>
      </p:sp>
      <p:sp>
        <p:nvSpPr>
          <p:cNvPr id="10" name="TextBox 9"/>
          <p:cNvSpPr txBox="1"/>
          <p:nvPr/>
        </p:nvSpPr>
        <p:spPr>
          <a:xfrm>
            <a:off x="6808086" y="3442327"/>
            <a:ext cx="1208452" cy="461665"/>
          </a:xfrm>
          <a:prstGeom prst="rect">
            <a:avLst/>
          </a:prstGeom>
          <a:noFill/>
        </p:spPr>
        <p:txBody>
          <a:bodyPr wrap="square" rtlCol="0">
            <a:spAutoFit/>
          </a:bodyPr>
          <a:lstStyle/>
          <a:p>
            <a:r>
              <a:rPr lang="en-US" sz="1200" dirty="0" smtClean="0">
                <a:latin typeface="Cambria" pitchFamily="18" charset="0"/>
              </a:rPr>
              <a:t>Post-fire NBR for Pains Bay</a:t>
            </a:r>
            <a:endParaRPr lang="en-US" sz="1200" dirty="0">
              <a:latin typeface="Cambria" pitchFamily="18" charset="0"/>
            </a:endParaRPr>
          </a:p>
        </p:txBody>
      </p:sp>
      <p:sp>
        <p:nvSpPr>
          <p:cNvPr id="11" name="TextBox 10"/>
          <p:cNvSpPr txBox="1"/>
          <p:nvPr/>
        </p:nvSpPr>
        <p:spPr>
          <a:xfrm>
            <a:off x="5507403" y="6411452"/>
            <a:ext cx="1447394" cy="276999"/>
          </a:xfrm>
          <a:prstGeom prst="rect">
            <a:avLst/>
          </a:prstGeom>
          <a:noFill/>
        </p:spPr>
        <p:txBody>
          <a:bodyPr wrap="square" rtlCol="0">
            <a:spAutoFit/>
          </a:bodyPr>
          <a:lstStyle/>
          <a:p>
            <a:r>
              <a:rPr lang="en-US" sz="1200" dirty="0" err="1" smtClean="0">
                <a:latin typeface="Cambria" pitchFamily="18" charset="0"/>
              </a:rPr>
              <a:t>dNBR</a:t>
            </a:r>
            <a:r>
              <a:rPr lang="en-US" sz="1200" dirty="0" smtClean="0">
                <a:latin typeface="Cambria" pitchFamily="18" charset="0"/>
              </a:rPr>
              <a:t> for Pains Bay</a:t>
            </a:r>
            <a:endParaRPr lang="en-US" sz="1200" dirty="0">
              <a:latin typeface="Cambria"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831" y="4357227"/>
            <a:ext cx="1506537"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501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5242" y="1641293"/>
            <a:ext cx="2204193" cy="1488214"/>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575" y="4523776"/>
            <a:ext cx="2448734" cy="18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dirty="0" smtClean="0"/>
              <a:t>Relative difference Normalized Burn Ratio</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323" y="1822142"/>
                <a:ext cx="3839592" cy="4525963"/>
              </a:xfrm>
            </p:spPr>
            <p:txBody>
              <a:bodyPr>
                <a:normAutofit/>
              </a:bodyPr>
              <a:lstStyle/>
              <a:p>
                <a:r>
                  <a:rPr lang="en-US" sz="1600" dirty="0" smtClean="0">
                    <a:latin typeface="Cambria" pitchFamily="18" charset="0"/>
                  </a:rPr>
                  <a:t>Relative difference Normalized Burn Ratio (</a:t>
                </a:r>
                <a:r>
                  <a:rPr lang="en-US" sz="1600" dirty="0" err="1" smtClean="0">
                    <a:latin typeface="Cambria" pitchFamily="18" charset="0"/>
                  </a:rPr>
                  <a:t>RdNBR</a:t>
                </a:r>
                <a:r>
                  <a:rPr lang="en-US" sz="1600" dirty="0" smtClean="0">
                    <a:latin typeface="Cambria" pitchFamily="18" charset="0"/>
                  </a:rPr>
                  <a:t>): provides higher classification accuracy of burn severity than </a:t>
                </a:r>
                <a:r>
                  <a:rPr lang="en-US" sz="1600" dirty="0" err="1" smtClean="0">
                    <a:latin typeface="Cambria" pitchFamily="18" charset="0"/>
                  </a:rPr>
                  <a:t>dNBR</a:t>
                </a:r>
                <a:r>
                  <a:rPr lang="en-US" sz="1600" dirty="0" smtClean="0">
                    <a:latin typeface="Cambria" pitchFamily="18" charset="0"/>
                  </a:rPr>
                  <a:t> by separating the correlation between it and pre-fire biomass</a:t>
                </a:r>
              </a:p>
              <a:p>
                <a:pPr lvl="1">
                  <a:buFont typeface="+mj-lt"/>
                  <a:buAutoNum type="arabicPeriod"/>
                </a:pPr>
                <a:r>
                  <a:rPr lang="en-US" sz="1400" dirty="0" smtClean="0">
                    <a:latin typeface="Cambria" pitchFamily="18" charset="0"/>
                  </a:rPr>
                  <a:t>Pre- and Post-fire NBRs are calculated in the Raster Calculator using Reflectance value bands</a:t>
                </a:r>
              </a:p>
              <a:p>
                <a:pPr lvl="1">
                  <a:buFont typeface="+mj-lt"/>
                  <a:buAutoNum type="arabicPeriod"/>
                </a:pPr>
                <a:r>
                  <a:rPr lang="en-US" sz="1400" dirty="0" smtClean="0">
                    <a:latin typeface="Cambria" pitchFamily="18" charset="0"/>
                  </a:rPr>
                  <a:t>Equation 3 is then calculated using the Raster Calculator (using the FLOAT variable again before the equation is entered):</a:t>
                </a:r>
                <a:br>
                  <a:rPr lang="en-US" sz="1400" dirty="0" smtClean="0">
                    <a:latin typeface="Cambria" pitchFamily="18" charset="0"/>
                  </a:rPr>
                </a:br>
                <a:endParaRPr lang="en-US" sz="1400" dirty="0" smtClean="0">
                  <a:latin typeface="Cambria" pitchFamily="18" charset="0"/>
                </a:endParaRPr>
              </a:p>
              <a:p>
                <a:pPr marL="457200" lvl="1" indent="0">
                  <a:buNone/>
                </a:pPr>
                <a14:m>
                  <m:oMath xmlns:m="http://schemas.openxmlformats.org/officeDocument/2006/math">
                    <m:r>
                      <a:rPr lang="en-US" sz="1300" b="0" i="1" smtClean="0">
                        <a:latin typeface="Cambria Math"/>
                      </a:rPr>
                      <m:t>𝑅𝑑𝑁𝐵𝑅</m:t>
                    </m:r>
                    <m:r>
                      <a:rPr lang="en-US" sz="1300" b="0" i="1" smtClean="0">
                        <a:latin typeface="Cambria Math"/>
                      </a:rPr>
                      <m:t>=</m:t>
                    </m:r>
                    <m:f>
                      <m:fPr>
                        <m:ctrlPr>
                          <a:rPr lang="en-US" sz="1300" b="0" i="1" smtClean="0">
                            <a:latin typeface="Cambria Math"/>
                          </a:rPr>
                        </m:ctrlPr>
                      </m:fPr>
                      <m:num>
                        <m:r>
                          <a:rPr lang="en-US" sz="1300" b="0" i="1" smtClean="0">
                            <a:latin typeface="Cambria Math"/>
                          </a:rPr>
                          <m:t>𝑃𝑟𝑒</m:t>
                        </m:r>
                        <m:r>
                          <m:rPr>
                            <m:nor/>
                          </m:rPr>
                          <a:rPr lang="en-US" sz="1300" b="0" i="0" smtClean="0">
                            <a:latin typeface="Cambria Math"/>
                          </a:rPr>
                          <m:t>−</m:t>
                        </m:r>
                        <m:r>
                          <a:rPr lang="en-US" sz="1300" b="0" i="1" smtClean="0">
                            <a:latin typeface="Cambria Math"/>
                          </a:rPr>
                          <m:t>𝑓𝑖𝑟𝑒</m:t>
                        </m:r>
                        <m:r>
                          <a:rPr lang="en-US" sz="1300" b="0" i="1" smtClean="0">
                            <a:latin typeface="Cambria Math"/>
                          </a:rPr>
                          <m:t> </m:t>
                        </m:r>
                        <m:r>
                          <a:rPr lang="en-US" sz="1300" b="0" i="1" smtClean="0">
                            <a:latin typeface="Cambria Math"/>
                          </a:rPr>
                          <m:t>𝑁𝐵𝑅</m:t>
                        </m:r>
                        <m:r>
                          <a:rPr lang="en-US" sz="1300" b="0" i="1" smtClean="0">
                            <a:latin typeface="Cambria Math"/>
                          </a:rPr>
                          <m:t> − </m:t>
                        </m:r>
                        <m:r>
                          <a:rPr lang="en-US" sz="1300" b="0" i="1" smtClean="0">
                            <a:latin typeface="Cambria Math"/>
                          </a:rPr>
                          <m:t>𝑃𝑜𝑠𝑡</m:t>
                        </m:r>
                        <m:r>
                          <m:rPr>
                            <m:nor/>
                          </m:rPr>
                          <a:rPr lang="en-US" sz="1300" b="0" i="0" smtClean="0">
                            <a:latin typeface="Cambria Math"/>
                          </a:rPr>
                          <m:t>−</m:t>
                        </m:r>
                        <m:r>
                          <a:rPr lang="en-US" sz="1300" b="0" i="1" smtClean="0">
                            <a:latin typeface="Cambria Math"/>
                          </a:rPr>
                          <m:t>𝑓𝑖𝑟𝑒</m:t>
                        </m:r>
                        <m:r>
                          <a:rPr lang="en-US" sz="1300" b="0" i="1" smtClean="0">
                            <a:latin typeface="Cambria Math"/>
                          </a:rPr>
                          <m:t> </m:t>
                        </m:r>
                        <m:r>
                          <a:rPr lang="en-US" sz="1300" b="0" i="1" smtClean="0">
                            <a:latin typeface="Cambria Math"/>
                          </a:rPr>
                          <m:t>𝑁𝐵𝑅</m:t>
                        </m:r>
                      </m:num>
                      <m:den>
                        <m:rad>
                          <m:radPr>
                            <m:degHide m:val="on"/>
                            <m:ctrlPr>
                              <a:rPr lang="en-US" sz="1300" b="0" i="1" smtClean="0">
                                <a:latin typeface="Cambria Math"/>
                              </a:rPr>
                            </m:ctrlPr>
                          </m:radPr>
                          <m:deg/>
                          <m:e>
                            <m:d>
                              <m:dPr>
                                <m:begChr m:val="|"/>
                                <m:endChr m:val=""/>
                                <m:ctrlPr>
                                  <a:rPr lang="en-US" sz="1300" b="0" i="1" smtClean="0">
                                    <a:latin typeface="Cambria Math"/>
                                  </a:rPr>
                                </m:ctrlPr>
                              </m:dPr>
                              <m:e>
                                <m:r>
                                  <a:rPr lang="en-US" sz="1300" b="0" i="1" smtClean="0">
                                    <a:latin typeface="Cambria Math"/>
                                  </a:rPr>
                                  <m:t>𝑃𝑟𝑒</m:t>
                                </m:r>
                                <m:r>
                                  <m:rPr>
                                    <m:nor/>
                                  </m:rPr>
                                  <a:rPr lang="en-US" sz="1300" b="0" i="0" smtClean="0">
                                    <a:latin typeface="Cambria Math"/>
                                  </a:rPr>
                                  <m:t>−</m:t>
                                </m:r>
                                <m:r>
                                  <a:rPr lang="en-US" sz="1300" b="0" i="1" smtClean="0">
                                    <a:latin typeface="Cambria Math"/>
                                  </a:rPr>
                                  <m:t>𝑓𝑖𝑟𝑒</m:t>
                                </m:r>
                                <m:r>
                                  <a:rPr lang="en-US" sz="1300" b="0" i="1" smtClean="0">
                                    <a:latin typeface="Cambria Math"/>
                                  </a:rPr>
                                  <m:t> </m:t>
                                </m:r>
                                <m:r>
                                  <a:rPr lang="en-US" sz="1300" b="0" i="1" smtClean="0">
                                    <a:latin typeface="Cambria Math"/>
                                  </a:rPr>
                                  <m:t>𝑁𝐵𝑅</m:t>
                                </m:r>
                                <m:r>
                                  <a:rPr lang="en-US" sz="1300" b="0" i="1" smtClean="0">
                                    <a:latin typeface="Cambria Math"/>
                                  </a:rPr>
                                  <m:t>/1000|</m:t>
                                </m:r>
                              </m:e>
                            </m:d>
                          </m:e>
                        </m:rad>
                      </m:den>
                    </m:f>
                  </m:oMath>
                </a14:m>
                <a:r>
                  <a:rPr lang="en-US" sz="1300" b="0" dirty="0" smtClean="0"/>
                  <a:t>      </a:t>
                </a:r>
              </a:p>
              <a:p>
                <a:pPr marL="457200" lvl="1" indent="0">
                  <a:buNone/>
                </a:pPr>
                <a:r>
                  <a:rPr lang="en-US" sz="1300" b="0" dirty="0" smtClean="0"/>
                  <a:t>               </a:t>
                </a:r>
                <a14:m>
                  <m:oMath xmlns:m="http://schemas.openxmlformats.org/officeDocument/2006/math">
                    <m:r>
                      <a:rPr lang="en-US" sz="1100" b="0" i="1" smtClean="0">
                        <a:latin typeface="Cambria Math"/>
                      </a:rPr>
                      <m:t>=</m:t>
                    </m:r>
                    <m:f>
                      <m:fPr>
                        <m:ctrlPr>
                          <a:rPr lang="en-US" sz="1100" b="0" i="1" smtClean="0">
                            <a:latin typeface="Cambria Math"/>
                          </a:rPr>
                        </m:ctrlPr>
                      </m:fPr>
                      <m:num>
                        <m:r>
                          <a:rPr lang="en-US" sz="1100" b="0" i="1" smtClean="0">
                            <a:latin typeface="Cambria Math"/>
                          </a:rPr>
                          <m:t>𝑑𝑁𝐵𝑅</m:t>
                        </m:r>
                      </m:num>
                      <m:den>
                        <m:rad>
                          <m:radPr>
                            <m:degHide m:val="on"/>
                            <m:ctrlPr>
                              <a:rPr lang="en-US" sz="1100" b="0" i="1" smtClean="0">
                                <a:latin typeface="Cambria Math"/>
                              </a:rPr>
                            </m:ctrlPr>
                          </m:radPr>
                          <m:deg/>
                          <m:e>
                            <m:d>
                              <m:dPr>
                                <m:begChr m:val="|"/>
                                <m:endChr m:val="|"/>
                                <m:ctrlPr>
                                  <a:rPr lang="en-US" sz="1100" b="0" i="1" smtClean="0">
                                    <a:latin typeface="Cambria Math"/>
                                  </a:rPr>
                                </m:ctrlPr>
                              </m:dPr>
                              <m:e>
                                <m:r>
                                  <a:rPr lang="en-US" sz="1200" i="1">
                                    <a:latin typeface="Cambria Math"/>
                                  </a:rPr>
                                  <m:t>𝑃𝑟𝑒</m:t>
                                </m:r>
                                <m:r>
                                  <m:rPr>
                                    <m:nor/>
                                  </m:rPr>
                                  <a:rPr lang="en-US" sz="1200" i="0">
                                    <a:latin typeface="Cambria Math"/>
                                  </a:rPr>
                                  <m:t>−</m:t>
                                </m:r>
                                <m:r>
                                  <a:rPr lang="en-US" sz="1200" i="1">
                                    <a:latin typeface="Cambria Math"/>
                                  </a:rPr>
                                  <m:t>𝑓𝑖𝑟𝑒</m:t>
                                </m:r>
                                <m:r>
                                  <a:rPr lang="en-US" sz="1200" i="1">
                                    <a:latin typeface="Cambria Math"/>
                                  </a:rPr>
                                  <m:t> </m:t>
                                </m:r>
                                <m:r>
                                  <a:rPr lang="en-US" sz="1200" i="1">
                                    <a:latin typeface="Cambria Math"/>
                                  </a:rPr>
                                  <m:t>𝑁𝐵𝑅</m:t>
                                </m:r>
                                <m:r>
                                  <a:rPr lang="en-US" sz="1200" i="1">
                                    <a:latin typeface="Cambria Math"/>
                                  </a:rPr>
                                  <m:t>/1000</m:t>
                                </m:r>
                              </m:e>
                            </m:d>
                          </m:e>
                        </m:rad>
                      </m:den>
                    </m:f>
                  </m:oMath>
                </a14:m>
                <a:endParaRPr lang="en-US" sz="1200" dirty="0">
                  <a:latin typeface="Cambria"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323" y="1822142"/>
                <a:ext cx="3839592" cy="4525963"/>
              </a:xfrm>
              <a:blipFill rotWithShape="1">
                <a:blip r:embed="rId5"/>
                <a:stretch>
                  <a:fillRect l="-636" t="-539" r="-795"/>
                </a:stretch>
              </a:blipFill>
            </p:spPr>
            <p:txBody>
              <a:bodyPr/>
              <a:lstStyle/>
              <a:p>
                <a:r>
                  <a:rPr lang="en-US">
                    <a:noFill/>
                  </a:rPr>
                  <a:t> </a:t>
                </a:r>
              </a:p>
            </p:txBody>
          </p:sp>
        </mc:Fallback>
      </mc:AlternateContent>
      <p:sp>
        <p:nvSpPr>
          <p:cNvPr id="6" name="Down Arrow 5"/>
          <p:cNvSpPr/>
          <p:nvPr/>
        </p:nvSpPr>
        <p:spPr>
          <a:xfrm>
            <a:off x="6312023" y="3438525"/>
            <a:ext cx="383219" cy="9470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003584" y="2760175"/>
            <a:ext cx="1491449" cy="369332"/>
          </a:xfrm>
          <a:prstGeom prst="rect">
            <a:avLst/>
          </a:prstGeom>
          <a:noFill/>
        </p:spPr>
        <p:txBody>
          <a:bodyPr wrap="square" rtlCol="0">
            <a:spAutoFit/>
          </a:bodyPr>
          <a:lstStyle/>
          <a:p>
            <a:r>
              <a:rPr lang="en-US" dirty="0" smtClean="0">
                <a:solidFill>
                  <a:schemeClr val="bg1"/>
                </a:solidFill>
              </a:rPr>
              <a:t>Post-fire NBR</a:t>
            </a:r>
            <a:endParaRPr lang="en-US" dirty="0">
              <a:solidFill>
                <a:schemeClr val="bg1"/>
              </a:solidFill>
            </a:endParaRPr>
          </a:p>
        </p:txBody>
      </p:sp>
      <p:sp>
        <p:nvSpPr>
          <p:cNvPr id="10" name="TextBox 9"/>
          <p:cNvSpPr txBox="1"/>
          <p:nvPr/>
        </p:nvSpPr>
        <p:spPr>
          <a:xfrm>
            <a:off x="5536575" y="6085751"/>
            <a:ext cx="2040720" cy="292388"/>
          </a:xfrm>
          <a:prstGeom prst="rect">
            <a:avLst/>
          </a:prstGeom>
          <a:noFill/>
        </p:spPr>
        <p:txBody>
          <a:bodyPr wrap="square" rtlCol="0">
            <a:spAutoFit/>
          </a:bodyPr>
          <a:lstStyle/>
          <a:p>
            <a:r>
              <a:rPr lang="en-US" sz="1300" dirty="0" smtClean="0">
                <a:solidFill>
                  <a:schemeClr val="bg1"/>
                </a:solidFill>
                <a:latin typeface="Cambria" pitchFamily="18" charset="0"/>
              </a:rPr>
              <a:t>Juniper Road Fire </a:t>
            </a:r>
            <a:r>
              <a:rPr lang="en-US" sz="1300" dirty="0" err="1" smtClean="0">
                <a:solidFill>
                  <a:schemeClr val="bg1"/>
                </a:solidFill>
                <a:latin typeface="Cambria" pitchFamily="18" charset="0"/>
              </a:rPr>
              <a:t>RdNBR</a:t>
            </a:r>
            <a:endParaRPr lang="en-US" sz="1300" dirty="0">
              <a:solidFill>
                <a:schemeClr val="bg1"/>
              </a:solidFill>
              <a:latin typeface="Cambria"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5659" y="1639796"/>
            <a:ext cx="2206410" cy="1489711"/>
          </a:xfrm>
          <a:prstGeom prst="rect">
            <a:avLst/>
          </a:prstGeom>
        </p:spPr>
      </p:pic>
      <p:sp>
        <p:nvSpPr>
          <p:cNvPr id="8" name="TextBox 7"/>
          <p:cNvSpPr txBox="1"/>
          <p:nvPr/>
        </p:nvSpPr>
        <p:spPr>
          <a:xfrm>
            <a:off x="4609932" y="2760175"/>
            <a:ext cx="1381285" cy="369332"/>
          </a:xfrm>
          <a:prstGeom prst="rect">
            <a:avLst/>
          </a:prstGeom>
          <a:noFill/>
        </p:spPr>
        <p:txBody>
          <a:bodyPr wrap="square" rtlCol="0">
            <a:spAutoFit/>
          </a:bodyPr>
          <a:lstStyle/>
          <a:p>
            <a:r>
              <a:rPr lang="en-US" dirty="0" smtClean="0">
                <a:solidFill>
                  <a:schemeClr val="bg1"/>
                </a:solidFill>
              </a:rPr>
              <a:t>Pre-fire NBR</a:t>
            </a:r>
            <a:endParaRPr lang="en-US" dirty="0">
              <a:solidFill>
                <a:schemeClr val="bg1"/>
              </a:solidFill>
            </a:endParaRPr>
          </a:p>
        </p:txBody>
      </p:sp>
    </p:spTree>
    <p:extLst>
      <p:ext uri="{BB962C8B-B14F-4D97-AF65-F5344CB8AC3E}">
        <p14:creationId xmlns:p14="http://schemas.microsoft.com/office/powerpoint/2010/main" val="2499983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latin typeface="Cambria" pitchFamily="18" charset="0"/>
              </a:rPr>
              <a:t>Classifying </a:t>
            </a:r>
            <a:r>
              <a:rPr lang="en-US" sz="4200" dirty="0" err="1" smtClean="0">
                <a:latin typeface="Cambria" pitchFamily="18" charset="0"/>
              </a:rPr>
              <a:t>dNBRs</a:t>
            </a:r>
            <a:r>
              <a:rPr lang="en-US" sz="4200" dirty="0" smtClean="0">
                <a:latin typeface="Cambria" pitchFamily="18" charset="0"/>
              </a:rPr>
              <a:t> and </a:t>
            </a:r>
            <a:r>
              <a:rPr lang="en-US" sz="4200" dirty="0" err="1" smtClean="0">
                <a:latin typeface="Cambria" pitchFamily="18" charset="0"/>
              </a:rPr>
              <a:t>RdNBRs</a:t>
            </a:r>
            <a:endParaRPr lang="en-US" sz="4200" dirty="0">
              <a:latin typeface="Cambria" pitchFamily="18" charset="0"/>
            </a:endParaRPr>
          </a:p>
        </p:txBody>
      </p:sp>
      <p:sp>
        <p:nvSpPr>
          <p:cNvPr id="3" name="Content Placeholder 2"/>
          <p:cNvSpPr>
            <a:spLocks noGrp="1"/>
          </p:cNvSpPr>
          <p:nvPr>
            <p:ph idx="1"/>
          </p:nvPr>
        </p:nvSpPr>
        <p:spPr>
          <a:xfrm>
            <a:off x="439445" y="1253972"/>
            <a:ext cx="8229600" cy="1835458"/>
          </a:xfrm>
        </p:spPr>
        <p:txBody>
          <a:bodyPr>
            <a:normAutofit/>
          </a:bodyPr>
          <a:lstStyle/>
          <a:p>
            <a:pPr>
              <a:buFont typeface="+mj-lt"/>
              <a:buAutoNum type="arabicPeriod"/>
            </a:pPr>
            <a:r>
              <a:rPr lang="en-US" sz="1400" dirty="0" smtClean="0">
                <a:latin typeface="Cambria" pitchFamily="18" charset="0"/>
              </a:rPr>
              <a:t>After creating the </a:t>
            </a:r>
            <a:r>
              <a:rPr lang="en-US" sz="1400" dirty="0" err="1" smtClean="0">
                <a:latin typeface="Cambria" pitchFamily="18" charset="0"/>
              </a:rPr>
              <a:t>dNBR</a:t>
            </a:r>
            <a:r>
              <a:rPr lang="en-US" sz="1400" dirty="0" smtClean="0">
                <a:latin typeface="Cambria" pitchFamily="18" charset="0"/>
              </a:rPr>
              <a:t> or </a:t>
            </a:r>
            <a:r>
              <a:rPr lang="en-US" sz="1400" dirty="0" err="1" smtClean="0">
                <a:latin typeface="Cambria" pitchFamily="18" charset="0"/>
              </a:rPr>
              <a:t>RdNBR</a:t>
            </a:r>
            <a:r>
              <a:rPr lang="en-US" sz="1400" dirty="0" smtClean="0">
                <a:latin typeface="Cambria" pitchFamily="18" charset="0"/>
              </a:rPr>
              <a:t>, you should classify the image to better distinguish the levels of regrowth to high burn severity.</a:t>
            </a:r>
          </a:p>
          <a:p>
            <a:pPr>
              <a:buFont typeface="+mj-lt"/>
              <a:buAutoNum type="arabicPeriod"/>
            </a:pPr>
            <a:r>
              <a:rPr lang="en-US" sz="1400" dirty="0" smtClean="0">
                <a:latin typeface="Cambria" pitchFamily="18" charset="0"/>
              </a:rPr>
              <a:t>To create the classes, right click on the </a:t>
            </a:r>
            <a:r>
              <a:rPr lang="en-US" sz="1400" dirty="0" err="1" smtClean="0">
                <a:latin typeface="Cambria" pitchFamily="18" charset="0"/>
              </a:rPr>
              <a:t>dNBR</a:t>
            </a:r>
            <a:r>
              <a:rPr lang="en-US" sz="1400" dirty="0" smtClean="0">
                <a:latin typeface="Cambria" pitchFamily="18" charset="0"/>
              </a:rPr>
              <a:t> or </a:t>
            </a:r>
            <a:r>
              <a:rPr lang="en-US" sz="1400" dirty="0" err="1" smtClean="0">
                <a:latin typeface="Cambria" pitchFamily="18" charset="0"/>
              </a:rPr>
              <a:t>RdNBR</a:t>
            </a:r>
            <a:r>
              <a:rPr lang="en-US" sz="1400" dirty="0" smtClean="0">
                <a:latin typeface="Cambria" pitchFamily="18" charset="0"/>
              </a:rPr>
              <a:t> in the Table of Contents and click Properties. Click on the Symbology tab -&gt; Classified (Click “Yes” to compute histogram) -&gt; Classify -&gt; Quantile (From the Method drop down menu) -&gt; Change classes to 7 -&gt; Click on values under “</a:t>
            </a:r>
            <a:r>
              <a:rPr lang="en-US" sz="1400" dirty="0" smtClean="0">
                <a:solidFill>
                  <a:srgbClr val="FF0000"/>
                </a:solidFill>
                <a:latin typeface="Cambria" pitchFamily="18" charset="0"/>
              </a:rPr>
              <a:t>Break Values</a:t>
            </a:r>
            <a:r>
              <a:rPr lang="en-US" sz="1400" dirty="0" smtClean="0">
                <a:latin typeface="Cambria" pitchFamily="18" charset="0"/>
              </a:rPr>
              <a:t>” to change the class limits to appropriate values. Click OK.</a:t>
            </a:r>
          </a:p>
          <a:p>
            <a:pPr>
              <a:buFont typeface="+mj-lt"/>
              <a:buAutoNum type="arabicPeriod"/>
            </a:pPr>
            <a:r>
              <a:rPr lang="en-US" sz="1400" dirty="0" smtClean="0">
                <a:latin typeface="Cambria" pitchFamily="18" charset="0"/>
              </a:rPr>
              <a:t>Change the colors to represent the different classes. Click OK.</a:t>
            </a:r>
          </a:p>
          <a:p>
            <a:pPr>
              <a:buFont typeface="+mj-lt"/>
              <a:buAutoNum type="arabicPeriod"/>
            </a:pPr>
            <a:endParaRPr lang="en-US" sz="1400" dirty="0">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512" y="2985769"/>
            <a:ext cx="3178782" cy="24029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24" y="2987150"/>
            <a:ext cx="3251964" cy="2502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963" y="5737020"/>
            <a:ext cx="1021116" cy="1065512"/>
          </a:xfrm>
          <a:prstGeom prst="rect">
            <a:avLst/>
          </a:prstGeom>
        </p:spPr>
      </p:pic>
      <p:sp>
        <p:nvSpPr>
          <p:cNvPr id="8" name="Rectangle 7"/>
          <p:cNvSpPr/>
          <p:nvPr/>
        </p:nvSpPr>
        <p:spPr>
          <a:xfrm>
            <a:off x="3138257" y="3937247"/>
            <a:ext cx="381740" cy="97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986074" y="4163627"/>
            <a:ext cx="950094" cy="221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1119" y="5558058"/>
            <a:ext cx="1704513" cy="1200329"/>
          </a:xfrm>
          <a:prstGeom prst="rect">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latin typeface="Cambria" pitchFamily="18" charset="0"/>
              </a:rPr>
              <a:t>Note: Beginning and ending values are subject to change based on the lowest and highest value in your </a:t>
            </a:r>
            <a:r>
              <a:rPr lang="en-US" sz="1200" dirty="0" err="1" smtClean="0">
                <a:latin typeface="Cambria" pitchFamily="18" charset="0"/>
              </a:rPr>
              <a:t>dNBR</a:t>
            </a:r>
            <a:r>
              <a:rPr lang="en-US" sz="1200" dirty="0" smtClean="0">
                <a:latin typeface="Cambria" pitchFamily="18" charset="0"/>
              </a:rPr>
              <a:t> or </a:t>
            </a:r>
            <a:r>
              <a:rPr lang="en-US" sz="1200" dirty="0" err="1" smtClean="0">
                <a:latin typeface="Cambria" pitchFamily="18" charset="0"/>
              </a:rPr>
              <a:t>RdNBR</a:t>
            </a:r>
            <a:r>
              <a:rPr lang="en-US" sz="1200" dirty="0" smtClean="0">
                <a:latin typeface="Cambria" pitchFamily="18" charset="0"/>
              </a:rPr>
              <a:t>.</a:t>
            </a:r>
            <a:endParaRPr lang="en-US" sz="1200" dirty="0">
              <a:latin typeface="Cambria" pitchFamily="18" charset="0"/>
            </a:endParaRPr>
          </a:p>
        </p:txBody>
      </p:sp>
      <p:sp>
        <p:nvSpPr>
          <p:cNvPr id="14" name="TextBox 13"/>
          <p:cNvSpPr txBox="1"/>
          <p:nvPr/>
        </p:nvSpPr>
        <p:spPr>
          <a:xfrm>
            <a:off x="1806695" y="5474538"/>
            <a:ext cx="923651" cy="276999"/>
          </a:xfrm>
          <a:prstGeom prst="rect">
            <a:avLst/>
          </a:prstGeom>
          <a:noFill/>
        </p:spPr>
        <p:txBody>
          <a:bodyPr wrap="none" rtlCol="0">
            <a:spAutoFit/>
          </a:bodyPr>
          <a:lstStyle/>
          <a:p>
            <a:r>
              <a:rPr lang="en-US" sz="1200" dirty="0" err="1" smtClean="0">
                <a:latin typeface="Cambria" pitchFamily="18" charset="0"/>
              </a:rPr>
              <a:t>dNBR</a:t>
            </a:r>
            <a:r>
              <a:rPr lang="en-US" sz="1200" dirty="0" smtClean="0">
                <a:latin typeface="Cambria" pitchFamily="18" charset="0"/>
              </a:rPr>
              <a:t> scale</a:t>
            </a:r>
            <a:endParaRPr lang="en-US" sz="1200" dirty="0">
              <a:latin typeface="Cambria" pitchFamily="18" charset="0"/>
            </a:endParaRPr>
          </a:p>
        </p:txBody>
      </p:sp>
      <p:sp>
        <p:nvSpPr>
          <p:cNvPr id="15" name="TextBox 14"/>
          <p:cNvSpPr txBox="1"/>
          <p:nvPr/>
        </p:nvSpPr>
        <p:spPr>
          <a:xfrm>
            <a:off x="6125589" y="5450312"/>
            <a:ext cx="1017073" cy="276999"/>
          </a:xfrm>
          <a:prstGeom prst="rect">
            <a:avLst/>
          </a:prstGeom>
          <a:noFill/>
        </p:spPr>
        <p:txBody>
          <a:bodyPr wrap="none" rtlCol="0">
            <a:spAutoFit/>
          </a:bodyPr>
          <a:lstStyle/>
          <a:p>
            <a:r>
              <a:rPr lang="en-US" sz="1200" dirty="0" err="1" smtClean="0">
                <a:latin typeface="Cambria" pitchFamily="18" charset="0"/>
              </a:rPr>
              <a:t>RdNBR</a:t>
            </a:r>
            <a:r>
              <a:rPr lang="en-US" sz="1200" dirty="0" smtClean="0">
                <a:latin typeface="Cambria" pitchFamily="18" charset="0"/>
              </a:rPr>
              <a:t> scale</a:t>
            </a:r>
            <a:endParaRPr lang="en-US" sz="1200" dirty="0">
              <a:latin typeface="Cambria" pitchFamily="18"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5589" y="5740436"/>
            <a:ext cx="1165981" cy="1093138"/>
          </a:xfrm>
          <a:prstGeom prst="rect">
            <a:avLst/>
          </a:prstGeom>
        </p:spPr>
      </p:pic>
      <p:cxnSp>
        <p:nvCxnSpPr>
          <p:cNvPr id="18" name="Straight Arrow Connector 17"/>
          <p:cNvCxnSpPr>
            <a:stCxn id="13" idx="1"/>
          </p:cNvCxnSpPr>
          <p:nvPr/>
        </p:nvCxnSpPr>
        <p:spPr>
          <a:xfrm flipH="1">
            <a:off x="2628900" y="6158223"/>
            <a:ext cx="882219" cy="523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p:cNvCxnSpPr>
          <p:nvPr/>
        </p:nvCxnSpPr>
        <p:spPr>
          <a:xfrm flipV="1">
            <a:off x="5215632" y="5943600"/>
            <a:ext cx="909957" cy="214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16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2713"/>
            <a:ext cx="8229600" cy="1143000"/>
          </a:xfrm>
        </p:spPr>
        <p:txBody>
          <a:bodyPr/>
          <a:lstStyle/>
          <a:p>
            <a:r>
              <a:rPr lang="en-US" dirty="0" smtClean="0">
                <a:latin typeface="Cambria" pitchFamily="18" charset="0"/>
              </a:rPr>
              <a:t>Fire Risk Maps</a:t>
            </a:r>
            <a:endParaRPr lang="en-US" dirty="0">
              <a:latin typeface="Cambria" pitchFamily="18" charset="0"/>
            </a:endParaRPr>
          </a:p>
        </p:txBody>
      </p:sp>
      <p:sp>
        <p:nvSpPr>
          <p:cNvPr id="3" name="Content Placeholder 2"/>
          <p:cNvSpPr>
            <a:spLocks noGrp="1"/>
          </p:cNvSpPr>
          <p:nvPr>
            <p:ph idx="1"/>
          </p:nvPr>
        </p:nvSpPr>
        <p:spPr>
          <a:xfrm>
            <a:off x="238125" y="1038226"/>
            <a:ext cx="8667750" cy="1685924"/>
          </a:xfrm>
        </p:spPr>
        <p:txBody>
          <a:bodyPr>
            <a:normAutofit fontScale="77500" lnSpcReduction="20000"/>
          </a:bodyPr>
          <a:lstStyle/>
          <a:p>
            <a:r>
              <a:rPr lang="en-US" dirty="0" smtClean="0"/>
              <a:t>We included five variables into the fire risk maps.  </a:t>
            </a:r>
          </a:p>
          <a:p>
            <a:pPr lvl="1"/>
            <a:r>
              <a:rPr lang="en-US" dirty="0" smtClean="0"/>
              <a:t>Ideally, you can choose however many variables that you feel apply to fire risk variables</a:t>
            </a:r>
          </a:p>
          <a:p>
            <a:pPr lvl="1"/>
            <a:r>
              <a:rPr lang="en-US" dirty="0" smtClean="0"/>
              <a:t>Each variable chosen must be normalized into a similar scale in order to be compared to one another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4" y="2673096"/>
            <a:ext cx="2219325" cy="3956739"/>
          </a:xfrm>
          <a:prstGeom prst="rect">
            <a:avLst/>
          </a:prstGeom>
          <a:ln>
            <a:solidFill>
              <a:srgbClr val="00000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537" y="3302991"/>
            <a:ext cx="4786313" cy="3483448"/>
          </a:xfrm>
          <a:prstGeom prst="rect">
            <a:avLst/>
          </a:prstGeom>
          <a:ln>
            <a:solidFill>
              <a:srgbClr val="00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887" y="2741016"/>
            <a:ext cx="1247775" cy="112395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84690" t="83611" b="5694"/>
          <a:stretch/>
        </p:blipFill>
        <p:spPr>
          <a:xfrm>
            <a:off x="2909887" y="4105275"/>
            <a:ext cx="811357" cy="733425"/>
          </a:xfrm>
          <a:prstGeom prst="rect">
            <a:avLst/>
          </a:prstGeom>
        </p:spPr>
      </p:pic>
    </p:spTree>
    <p:extLst>
      <p:ext uri="{BB962C8B-B14F-4D97-AF65-F5344CB8AC3E}">
        <p14:creationId xmlns:p14="http://schemas.microsoft.com/office/powerpoint/2010/main" val="21824022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50" y="-35108"/>
            <a:ext cx="8229600" cy="1143000"/>
          </a:xfrm>
        </p:spPr>
        <p:txBody>
          <a:bodyPr>
            <a:normAutofit/>
          </a:bodyPr>
          <a:lstStyle/>
          <a:p>
            <a:r>
              <a:rPr lang="en-US" dirty="0" smtClean="0">
                <a:latin typeface="Cambria" pitchFamily="18" charset="0"/>
              </a:rPr>
              <a:t>Fire Risk Maps: Soil Types</a:t>
            </a:r>
            <a:endParaRPr lang="en-US" dirty="0">
              <a:latin typeface="Cambria" pitchFamily="18" charset="0"/>
            </a:endParaRPr>
          </a:p>
        </p:txBody>
      </p:sp>
      <p:sp>
        <p:nvSpPr>
          <p:cNvPr id="4" name="Rectangle 3"/>
          <p:cNvSpPr/>
          <p:nvPr/>
        </p:nvSpPr>
        <p:spPr>
          <a:xfrm>
            <a:off x="228600" y="888817"/>
            <a:ext cx="8724900" cy="3416320"/>
          </a:xfrm>
          <a:prstGeom prst="rect">
            <a:avLst/>
          </a:prstGeom>
        </p:spPr>
        <p:txBody>
          <a:bodyPr wrap="square">
            <a:spAutoFit/>
          </a:bodyPr>
          <a:lstStyle/>
          <a:p>
            <a:pPr marL="514350" indent="-514350">
              <a:buFont typeface="+mj-lt"/>
              <a:buAutoNum type="arabicPeriod"/>
            </a:pPr>
            <a:r>
              <a:rPr lang="en-US" dirty="0">
                <a:latin typeface="Cambria" pitchFamily="18" charset="0"/>
              </a:rPr>
              <a:t>To access </a:t>
            </a:r>
            <a:r>
              <a:rPr lang="en-US" dirty="0" smtClean="0">
                <a:latin typeface="Cambria" pitchFamily="18" charset="0"/>
              </a:rPr>
              <a:t>Soil Survey Data, </a:t>
            </a:r>
            <a:r>
              <a:rPr lang="en-US" dirty="0">
                <a:latin typeface="Cambria" pitchFamily="18" charset="0"/>
              </a:rPr>
              <a:t>navigate to: </a:t>
            </a:r>
            <a:r>
              <a:rPr lang="en-US" dirty="0">
                <a:latin typeface="Cambria" pitchFamily="18" charset="0"/>
                <a:hlinkClick r:id="rId2"/>
              </a:rPr>
              <a:t>http://soildatamart.nrcs.usda.gov</a:t>
            </a:r>
            <a:r>
              <a:rPr lang="en-US" dirty="0" smtClean="0">
                <a:latin typeface="Cambria" pitchFamily="18" charset="0"/>
                <a:hlinkClick r:id="rId2"/>
              </a:rPr>
              <a:t>/</a:t>
            </a:r>
            <a:endParaRPr lang="en-US" dirty="0" smtClean="0">
              <a:latin typeface="Cambria" pitchFamily="18" charset="0"/>
            </a:endParaRPr>
          </a:p>
          <a:p>
            <a:pPr marL="514350" indent="-514350">
              <a:buFont typeface="+mj-lt"/>
              <a:buAutoNum type="arabicPeriod"/>
            </a:pPr>
            <a:r>
              <a:rPr lang="en-US" dirty="0" smtClean="0">
                <a:latin typeface="Cambria" pitchFamily="18" charset="0"/>
              </a:rPr>
              <a:t>Click </a:t>
            </a:r>
            <a:r>
              <a:rPr lang="en-US" i="1" dirty="0" smtClean="0">
                <a:latin typeface="Cambria" pitchFamily="18" charset="0"/>
              </a:rPr>
              <a:t>Select State. </a:t>
            </a:r>
            <a:r>
              <a:rPr lang="en-US" dirty="0" smtClean="0">
                <a:latin typeface="Cambria" pitchFamily="18" charset="0"/>
              </a:rPr>
              <a:t>Click the state you wish to download, i.e. North Carolina.</a:t>
            </a:r>
            <a:endParaRPr lang="en-US" dirty="0">
              <a:latin typeface="Cambria" pitchFamily="18" charset="0"/>
            </a:endParaRPr>
          </a:p>
          <a:p>
            <a:pPr marL="514350" indent="-514350">
              <a:buFont typeface="+mj-lt"/>
              <a:buAutoNum type="arabicPeriod"/>
            </a:pPr>
            <a:r>
              <a:rPr lang="en-US" dirty="0" smtClean="0">
                <a:latin typeface="Cambria" pitchFamily="18" charset="0"/>
              </a:rPr>
              <a:t>Click </a:t>
            </a:r>
            <a:r>
              <a:rPr lang="en-US" i="1" dirty="0" smtClean="0">
                <a:latin typeface="Cambria" pitchFamily="18" charset="0"/>
              </a:rPr>
              <a:t>Select County. </a:t>
            </a:r>
            <a:r>
              <a:rPr lang="en-US" dirty="0" smtClean="0">
                <a:latin typeface="Cambria" pitchFamily="18" charset="0"/>
              </a:rPr>
              <a:t>Click the county you wish to download.  Click </a:t>
            </a:r>
            <a:r>
              <a:rPr lang="en-US" i="1" dirty="0" smtClean="0">
                <a:latin typeface="Cambria" pitchFamily="18" charset="0"/>
              </a:rPr>
              <a:t>Select Survey Area.</a:t>
            </a:r>
          </a:p>
          <a:p>
            <a:pPr marL="514350" indent="-514350">
              <a:buFont typeface="+mj-lt"/>
              <a:buAutoNum type="arabicPeriod"/>
            </a:pPr>
            <a:r>
              <a:rPr lang="en-US" dirty="0" smtClean="0">
                <a:latin typeface="Cambria" pitchFamily="18" charset="0"/>
              </a:rPr>
              <a:t>On the next screen, click </a:t>
            </a:r>
            <a:r>
              <a:rPr lang="en-US" i="1" dirty="0" smtClean="0">
                <a:latin typeface="Cambria" pitchFamily="18" charset="0"/>
              </a:rPr>
              <a:t>Download data.</a:t>
            </a:r>
          </a:p>
          <a:p>
            <a:pPr marL="514350" indent="-514350">
              <a:buFont typeface="+mj-lt"/>
              <a:buAutoNum type="arabicPeriod"/>
            </a:pPr>
            <a:r>
              <a:rPr lang="en-US" dirty="0" smtClean="0">
                <a:latin typeface="Cambria" pitchFamily="18" charset="0"/>
              </a:rPr>
              <a:t>Enter your e-mail address in the </a:t>
            </a:r>
            <a:r>
              <a:rPr lang="en-US" i="1" dirty="0" smtClean="0">
                <a:latin typeface="Cambria" pitchFamily="18" charset="0"/>
              </a:rPr>
              <a:t>Please enter e-mail address </a:t>
            </a:r>
            <a:r>
              <a:rPr lang="en-US" dirty="0" smtClean="0">
                <a:latin typeface="Cambria" pitchFamily="18" charset="0"/>
              </a:rPr>
              <a:t>window and click </a:t>
            </a:r>
            <a:r>
              <a:rPr lang="en-US" i="1" dirty="0" smtClean="0">
                <a:latin typeface="Cambria" pitchFamily="18" charset="0"/>
              </a:rPr>
              <a:t>Submit Request.</a:t>
            </a:r>
            <a:endParaRPr lang="en-US" dirty="0" smtClean="0">
              <a:latin typeface="Cambria" pitchFamily="18" charset="0"/>
            </a:endParaRPr>
          </a:p>
          <a:p>
            <a:pPr marL="514350" indent="-514350">
              <a:buFont typeface="+mj-lt"/>
              <a:buAutoNum type="arabicPeriod"/>
            </a:pPr>
            <a:r>
              <a:rPr lang="en-US" dirty="0" smtClean="0">
                <a:latin typeface="Cambria" pitchFamily="18" charset="0"/>
              </a:rPr>
              <a:t>While waiting for the data to be delivered, repeat Steps 2 through 5 to download multiple counties.</a:t>
            </a:r>
          </a:p>
          <a:p>
            <a:pPr marL="514350" indent="-514350">
              <a:buFont typeface="+mj-lt"/>
              <a:buAutoNum type="arabicPeriod"/>
            </a:pPr>
            <a:r>
              <a:rPr lang="en-US" dirty="0" smtClean="0">
                <a:latin typeface="Cambria" pitchFamily="18" charset="0"/>
              </a:rPr>
              <a:t>Once delivered, open the layers in ArcGIS 10 and </a:t>
            </a:r>
            <a:r>
              <a:rPr lang="en-US" dirty="0" err="1" smtClean="0">
                <a:latin typeface="Cambria" pitchFamily="18" charset="0"/>
              </a:rPr>
              <a:t>reproject</a:t>
            </a:r>
            <a:r>
              <a:rPr lang="en-US" dirty="0" smtClean="0">
                <a:latin typeface="Cambria" pitchFamily="18" charset="0"/>
              </a:rPr>
              <a:t> the layers using the </a:t>
            </a:r>
            <a:r>
              <a:rPr lang="en-US" i="1" dirty="0" smtClean="0">
                <a:latin typeface="Cambria" pitchFamily="18" charset="0"/>
              </a:rPr>
              <a:t>Project </a:t>
            </a:r>
            <a:r>
              <a:rPr lang="en-US" dirty="0" smtClean="0">
                <a:latin typeface="Cambria" pitchFamily="18" charset="0"/>
              </a:rPr>
              <a:t>tool into a common projection system. For this study, we used WGS 84 UTM Zone 18N.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1" y="3982835"/>
            <a:ext cx="6319188" cy="28003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8600" y="4220202"/>
            <a:ext cx="2495552" cy="1754326"/>
          </a:xfrm>
          <a:prstGeom prst="rect">
            <a:avLst/>
          </a:prstGeom>
          <a:noFill/>
        </p:spPr>
        <p:txBody>
          <a:bodyPr wrap="square" rtlCol="0">
            <a:spAutoFit/>
          </a:bodyPr>
          <a:lstStyle/>
          <a:p>
            <a:pPr marL="342900" indent="-342900">
              <a:buFont typeface="+mj-lt"/>
              <a:buAutoNum type="arabicPeriod" startAt="8"/>
            </a:pPr>
            <a:r>
              <a:rPr lang="en-US" dirty="0" smtClean="0">
                <a:latin typeface="Cambria" pitchFamily="18" charset="0"/>
              </a:rPr>
              <a:t>   Once </a:t>
            </a:r>
            <a:r>
              <a:rPr lang="en-US" dirty="0" err="1">
                <a:latin typeface="Cambria" pitchFamily="18" charset="0"/>
              </a:rPr>
              <a:t>reprojected</a:t>
            </a:r>
            <a:r>
              <a:rPr lang="en-US" dirty="0">
                <a:latin typeface="Cambria" pitchFamily="18" charset="0"/>
              </a:rPr>
              <a:t>, </a:t>
            </a:r>
            <a:r>
              <a:rPr lang="en-US" dirty="0" smtClean="0">
                <a:latin typeface="Cambria" pitchFamily="18" charset="0"/>
              </a:rPr>
              <a:t>    merge </a:t>
            </a:r>
            <a:r>
              <a:rPr lang="en-US" dirty="0">
                <a:latin typeface="Cambria" pitchFamily="18" charset="0"/>
              </a:rPr>
              <a:t>the layers into </a:t>
            </a:r>
            <a:r>
              <a:rPr lang="en-US" dirty="0" smtClean="0">
                <a:latin typeface="Cambria" pitchFamily="18" charset="0"/>
              </a:rPr>
              <a:t>the </a:t>
            </a:r>
            <a:r>
              <a:rPr lang="en-US" i="1" dirty="0" err="1" smtClean="0">
                <a:latin typeface="Cambria" pitchFamily="18" charset="0"/>
              </a:rPr>
              <a:t>Master_Soil</a:t>
            </a:r>
            <a:r>
              <a:rPr lang="en-US" dirty="0" smtClean="0">
                <a:latin typeface="Cambria" pitchFamily="18" charset="0"/>
              </a:rPr>
              <a:t> </a:t>
            </a:r>
            <a:r>
              <a:rPr lang="en-US" dirty="0">
                <a:latin typeface="Cambria" pitchFamily="18" charset="0"/>
              </a:rPr>
              <a:t>layer by using the </a:t>
            </a:r>
            <a:r>
              <a:rPr lang="en-US" i="1" dirty="0">
                <a:latin typeface="Cambria" pitchFamily="18" charset="0"/>
              </a:rPr>
              <a:t>Merge</a:t>
            </a:r>
            <a:r>
              <a:rPr lang="en-US" dirty="0">
                <a:latin typeface="Cambria" pitchFamily="18" charset="0"/>
              </a:rPr>
              <a:t> tool.</a:t>
            </a:r>
          </a:p>
          <a:p>
            <a:endParaRPr lang="en-US" dirty="0"/>
          </a:p>
        </p:txBody>
      </p:sp>
    </p:spTree>
    <p:extLst>
      <p:ext uri="{BB962C8B-B14F-4D97-AF65-F5344CB8AC3E}">
        <p14:creationId xmlns:p14="http://schemas.microsoft.com/office/powerpoint/2010/main" val="2162585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50" y="-35108"/>
            <a:ext cx="8229600" cy="1143000"/>
          </a:xfrm>
        </p:spPr>
        <p:txBody>
          <a:bodyPr>
            <a:normAutofit/>
          </a:bodyPr>
          <a:lstStyle/>
          <a:p>
            <a:r>
              <a:rPr lang="en-US" dirty="0" smtClean="0">
                <a:latin typeface="Cambria" pitchFamily="18" charset="0"/>
              </a:rPr>
              <a:t>Fire </a:t>
            </a:r>
            <a:r>
              <a:rPr lang="en-US" dirty="0" smtClean="0">
                <a:latin typeface="Cambria" pitchFamily="18" charset="0"/>
              </a:rPr>
              <a:t>Risk </a:t>
            </a:r>
            <a:r>
              <a:rPr lang="en-US" dirty="0" smtClean="0">
                <a:latin typeface="Cambria" pitchFamily="18" charset="0"/>
              </a:rPr>
              <a:t>Maps: Soil Types</a:t>
            </a:r>
            <a:endParaRPr lang="en-US" dirty="0">
              <a:latin typeface="Cambria" pitchFamily="18" charset="0"/>
            </a:endParaRPr>
          </a:p>
        </p:txBody>
      </p:sp>
      <p:sp>
        <p:nvSpPr>
          <p:cNvPr id="4" name="Rectangle 3"/>
          <p:cNvSpPr/>
          <p:nvPr/>
        </p:nvSpPr>
        <p:spPr>
          <a:xfrm>
            <a:off x="228600" y="888817"/>
            <a:ext cx="8724900" cy="4524315"/>
          </a:xfrm>
          <a:prstGeom prst="rect">
            <a:avLst/>
          </a:prstGeom>
        </p:spPr>
        <p:txBody>
          <a:bodyPr wrap="square">
            <a:spAutoFit/>
          </a:bodyPr>
          <a:lstStyle/>
          <a:p>
            <a:pPr marL="514350" indent="-514350">
              <a:buFont typeface="+mj-lt"/>
              <a:buAutoNum type="arabicPeriod" startAt="9"/>
            </a:pPr>
            <a:r>
              <a:rPr lang="en-US" dirty="0" smtClean="0">
                <a:latin typeface="Cambria" pitchFamily="18" charset="0"/>
              </a:rPr>
              <a:t>Each county has various soil types and soil names.  Use the resources on the Soil Data Mart website in order to be able to reclassify the soil names into soil families</a:t>
            </a:r>
          </a:p>
          <a:p>
            <a:pPr marL="971550" lvl="1" indent="-514350">
              <a:buFont typeface="Arial" pitchFamily="34" charset="0"/>
              <a:buChar char="•"/>
            </a:pPr>
            <a:r>
              <a:rPr lang="en-US" sz="1200" dirty="0" smtClean="0">
                <a:latin typeface="Cambria" pitchFamily="18" charset="0"/>
              </a:rPr>
              <a:t>For example, the soil families that exist in Dare and Pender counties are </a:t>
            </a:r>
            <a:r>
              <a:rPr lang="en-US" sz="1200" dirty="0" err="1" smtClean="0">
                <a:latin typeface="Cambria" pitchFamily="18" charset="0"/>
              </a:rPr>
              <a:t>Alfisols</a:t>
            </a:r>
            <a:r>
              <a:rPr lang="en-US" sz="1200" dirty="0" smtClean="0">
                <a:latin typeface="Cambria" pitchFamily="18" charset="0"/>
              </a:rPr>
              <a:t>, </a:t>
            </a:r>
            <a:r>
              <a:rPr lang="en-US" sz="1200" dirty="0" err="1" smtClean="0">
                <a:latin typeface="Cambria" pitchFamily="18" charset="0"/>
              </a:rPr>
              <a:t>Entisols</a:t>
            </a:r>
            <a:r>
              <a:rPr lang="en-US" sz="1200" dirty="0" smtClean="0">
                <a:latin typeface="Cambria" pitchFamily="18" charset="0"/>
              </a:rPr>
              <a:t>, </a:t>
            </a:r>
            <a:r>
              <a:rPr lang="en-US" sz="1200" dirty="0" err="1" smtClean="0">
                <a:latin typeface="Cambria" pitchFamily="18" charset="0"/>
              </a:rPr>
              <a:t>Histosols</a:t>
            </a:r>
            <a:r>
              <a:rPr lang="en-US" sz="1200" dirty="0" smtClean="0">
                <a:latin typeface="Cambria" pitchFamily="18" charset="0"/>
              </a:rPr>
              <a:t>, </a:t>
            </a:r>
            <a:r>
              <a:rPr lang="en-US" sz="1200" dirty="0" err="1" smtClean="0">
                <a:latin typeface="Cambria" pitchFamily="18" charset="0"/>
              </a:rPr>
              <a:t>Inceptisols</a:t>
            </a:r>
            <a:r>
              <a:rPr lang="en-US" sz="1200" dirty="0" smtClean="0">
                <a:latin typeface="Cambria" pitchFamily="18" charset="0"/>
              </a:rPr>
              <a:t>, </a:t>
            </a:r>
            <a:r>
              <a:rPr lang="en-US" sz="1200" dirty="0" err="1" smtClean="0">
                <a:latin typeface="Cambria" pitchFamily="18" charset="0"/>
              </a:rPr>
              <a:t>Spodosols</a:t>
            </a:r>
            <a:r>
              <a:rPr lang="en-US" sz="1200" dirty="0" smtClean="0">
                <a:latin typeface="Cambria" pitchFamily="18" charset="0"/>
              </a:rPr>
              <a:t>, and </a:t>
            </a:r>
            <a:r>
              <a:rPr lang="en-US" sz="1200" dirty="0" err="1" smtClean="0">
                <a:latin typeface="Cambria" pitchFamily="18" charset="0"/>
              </a:rPr>
              <a:t>Ultisols</a:t>
            </a:r>
            <a:r>
              <a:rPr lang="en-US" sz="1200" dirty="0" smtClean="0">
                <a:latin typeface="Cambria" pitchFamily="18" charset="0"/>
              </a:rPr>
              <a:t>.</a:t>
            </a:r>
          </a:p>
          <a:p>
            <a:pPr marL="514350" indent="-514350">
              <a:buFont typeface="+mj-lt"/>
              <a:buAutoNum type="arabicPeriod" startAt="9"/>
            </a:pPr>
            <a:r>
              <a:rPr lang="en-US" dirty="0" smtClean="0">
                <a:latin typeface="Cambria" pitchFamily="18" charset="0"/>
              </a:rPr>
              <a:t>Each polygon must be classified into a soil family.  Open the attribute table of the </a:t>
            </a:r>
            <a:r>
              <a:rPr lang="en-US" i="1" dirty="0" err="1" smtClean="0">
                <a:latin typeface="Cambria" pitchFamily="18" charset="0"/>
              </a:rPr>
              <a:t>Master_Soil</a:t>
            </a:r>
            <a:r>
              <a:rPr lang="en-US" i="1" dirty="0" smtClean="0">
                <a:latin typeface="Cambria" pitchFamily="18" charset="0"/>
              </a:rPr>
              <a:t> </a:t>
            </a:r>
            <a:r>
              <a:rPr lang="en-US" dirty="0" smtClean="0">
                <a:latin typeface="Cambria" pitchFamily="18" charset="0"/>
              </a:rPr>
              <a:t>Layer.  Click </a:t>
            </a:r>
            <a:r>
              <a:rPr lang="en-US" i="1" dirty="0" smtClean="0">
                <a:latin typeface="Cambria" pitchFamily="18" charset="0"/>
              </a:rPr>
              <a:t>Table Options</a:t>
            </a:r>
            <a:r>
              <a:rPr lang="en-US" dirty="0" smtClean="0">
                <a:latin typeface="Cambria" pitchFamily="18" charset="0"/>
              </a:rPr>
              <a:t> from the top menu bar, then click </a:t>
            </a:r>
            <a:r>
              <a:rPr lang="en-US" i="1" dirty="0" smtClean="0">
                <a:latin typeface="Cambria" pitchFamily="18" charset="0"/>
              </a:rPr>
              <a:t>Add Field.</a:t>
            </a:r>
          </a:p>
          <a:p>
            <a:pPr marL="971550" lvl="1" indent="-514350">
              <a:buFont typeface="Arial" pitchFamily="34" charset="0"/>
              <a:buChar char="•"/>
            </a:pPr>
            <a:r>
              <a:rPr lang="en-US" sz="1200" dirty="0" smtClean="0">
                <a:latin typeface="Cambria" pitchFamily="18" charset="0"/>
              </a:rPr>
              <a:t>Name the new field </a:t>
            </a:r>
            <a:r>
              <a:rPr lang="en-US" sz="1200" i="1" dirty="0" smtClean="0">
                <a:latin typeface="Cambria" pitchFamily="18" charset="0"/>
              </a:rPr>
              <a:t>Soil_Code,</a:t>
            </a:r>
            <a:r>
              <a:rPr lang="en-US" sz="1200" dirty="0" smtClean="0">
                <a:latin typeface="Cambria" pitchFamily="18" charset="0"/>
              </a:rPr>
              <a:t> change the </a:t>
            </a:r>
            <a:r>
              <a:rPr lang="en-US" sz="1200" i="1" dirty="0" smtClean="0">
                <a:latin typeface="Cambria" pitchFamily="18" charset="0"/>
              </a:rPr>
              <a:t>Type</a:t>
            </a:r>
            <a:r>
              <a:rPr lang="en-US" sz="1200" dirty="0" smtClean="0">
                <a:latin typeface="Cambria" pitchFamily="18" charset="0"/>
              </a:rPr>
              <a:t> to float </a:t>
            </a:r>
            <a:r>
              <a:rPr lang="en-US" sz="1200" i="1" dirty="0" err="1" smtClean="0">
                <a:latin typeface="Cambria" pitchFamily="18" charset="0"/>
              </a:rPr>
              <a:t>Float</a:t>
            </a:r>
            <a:r>
              <a:rPr lang="en-US" sz="1200" i="1" dirty="0" smtClean="0">
                <a:latin typeface="Cambria" pitchFamily="18" charset="0"/>
              </a:rPr>
              <a:t>.  </a:t>
            </a:r>
            <a:r>
              <a:rPr lang="en-US" sz="1200" dirty="0" smtClean="0">
                <a:latin typeface="Cambria" pitchFamily="18" charset="0"/>
              </a:rPr>
              <a:t>Click </a:t>
            </a:r>
            <a:r>
              <a:rPr lang="en-US" sz="1200" i="1" dirty="0" smtClean="0">
                <a:latin typeface="Cambria" pitchFamily="18" charset="0"/>
              </a:rPr>
              <a:t>OK.</a:t>
            </a:r>
            <a:endParaRPr lang="en-US" sz="1200" dirty="0" smtClean="0">
              <a:latin typeface="Cambria" pitchFamily="18" charset="0"/>
            </a:endParaRPr>
          </a:p>
          <a:p>
            <a:pPr marL="514350" indent="-514350">
              <a:buFont typeface="+mj-lt"/>
              <a:buAutoNum type="arabicPeriod" startAt="9"/>
            </a:pPr>
            <a:r>
              <a:rPr lang="en-US" dirty="0" smtClean="0">
                <a:latin typeface="Cambria" pitchFamily="18" charset="0"/>
              </a:rPr>
              <a:t>Select all the appropriate polygon for one soil family, for example </a:t>
            </a:r>
            <a:r>
              <a:rPr lang="en-US" dirty="0" err="1" smtClean="0">
                <a:latin typeface="Cambria" pitchFamily="18" charset="0"/>
              </a:rPr>
              <a:t>Histosols</a:t>
            </a:r>
            <a:r>
              <a:rPr lang="en-US" dirty="0" smtClean="0">
                <a:latin typeface="Cambria" pitchFamily="18" charset="0"/>
              </a:rPr>
              <a:t>.  Then, click the </a:t>
            </a:r>
            <a:r>
              <a:rPr lang="en-US" i="1" dirty="0" smtClean="0">
                <a:latin typeface="Cambria" pitchFamily="18" charset="0"/>
              </a:rPr>
              <a:t>Show Selected Records </a:t>
            </a:r>
            <a:r>
              <a:rPr lang="en-US" dirty="0" smtClean="0">
                <a:latin typeface="Cambria" pitchFamily="18" charset="0"/>
              </a:rPr>
              <a:t>icon at the bottom of the screen.  </a:t>
            </a:r>
          </a:p>
          <a:p>
            <a:pPr marL="514350" indent="-514350">
              <a:buFont typeface="+mj-lt"/>
              <a:buAutoNum type="arabicPeriod" startAt="9"/>
            </a:pPr>
            <a:r>
              <a:rPr lang="en-US" dirty="0" smtClean="0">
                <a:latin typeface="Cambria" pitchFamily="18" charset="0"/>
              </a:rPr>
              <a:t>Right-click the heading </a:t>
            </a:r>
            <a:r>
              <a:rPr lang="en-US" i="1" dirty="0" smtClean="0">
                <a:latin typeface="Cambria" pitchFamily="18" charset="0"/>
              </a:rPr>
              <a:t>Soil_Code</a:t>
            </a:r>
            <a:r>
              <a:rPr lang="en-US" dirty="0" smtClean="0">
                <a:latin typeface="Cambria" pitchFamily="18" charset="0"/>
              </a:rPr>
              <a:t>, then click </a:t>
            </a:r>
            <a:r>
              <a:rPr lang="en-US" i="1" dirty="0" smtClean="0">
                <a:latin typeface="Cambria" pitchFamily="18" charset="0"/>
              </a:rPr>
              <a:t>Field Calculator</a:t>
            </a:r>
            <a:r>
              <a:rPr lang="en-US" dirty="0" smtClean="0">
                <a:latin typeface="Cambria" pitchFamily="18" charset="0"/>
              </a:rPr>
              <a:t>.  Insert the new code integer for each soil family.  See table below.  </a:t>
            </a:r>
          </a:p>
          <a:p>
            <a:pPr marL="971550" lvl="1" indent="-514350">
              <a:buFont typeface="Arial" pitchFamily="34" charset="0"/>
              <a:buChar char="•"/>
            </a:pPr>
            <a:r>
              <a:rPr lang="en-US" sz="1200" dirty="0" smtClean="0">
                <a:latin typeface="Cambria" pitchFamily="18" charset="0"/>
              </a:rPr>
              <a:t>For example, all </a:t>
            </a:r>
            <a:r>
              <a:rPr lang="en-US" sz="1200" dirty="0" err="1" smtClean="0">
                <a:latin typeface="Cambria" pitchFamily="18" charset="0"/>
              </a:rPr>
              <a:t>Histosols</a:t>
            </a:r>
            <a:r>
              <a:rPr lang="en-US" sz="1200" dirty="0" smtClean="0">
                <a:latin typeface="Cambria" pitchFamily="18" charset="0"/>
              </a:rPr>
              <a:t> should get the code </a:t>
            </a:r>
            <a:r>
              <a:rPr lang="en-US" sz="1200" i="1" dirty="0" smtClean="0">
                <a:latin typeface="Cambria" pitchFamily="18" charset="0"/>
              </a:rPr>
              <a:t>3</a:t>
            </a:r>
            <a:r>
              <a:rPr lang="en-US" sz="1200" dirty="0" smtClean="0">
                <a:latin typeface="Cambria" pitchFamily="18" charset="0"/>
              </a:rPr>
              <a:t>.</a:t>
            </a:r>
            <a:endParaRPr lang="en-US" sz="1200" dirty="0">
              <a:latin typeface="Cambria" pitchFamily="18" charset="0"/>
            </a:endParaRPr>
          </a:p>
          <a:p>
            <a:pPr marL="971550" lvl="1" indent="-514350">
              <a:buFont typeface="Arial" pitchFamily="34" charset="0"/>
              <a:buChar char="•"/>
            </a:pPr>
            <a:r>
              <a:rPr lang="en-US" sz="1200" dirty="0" smtClean="0">
                <a:latin typeface="Cambria" pitchFamily="18" charset="0"/>
              </a:rPr>
              <a:t>All polygons that are not a soil type (for example, water) should be classified as </a:t>
            </a:r>
            <a:r>
              <a:rPr lang="en-US" sz="1200" i="1" dirty="0" smtClean="0">
                <a:latin typeface="Cambria" pitchFamily="18" charset="0"/>
              </a:rPr>
              <a:t>0</a:t>
            </a:r>
            <a:r>
              <a:rPr lang="en-US" sz="1200" dirty="0" smtClean="0">
                <a:latin typeface="Cambria" pitchFamily="18" charset="0"/>
              </a:rPr>
              <a:t>.</a:t>
            </a:r>
          </a:p>
          <a:p>
            <a:pPr marL="514350" indent="-514350">
              <a:buFont typeface="+mj-lt"/>
              <a:buAutoNum type="arabicPeriod" startAt="9"/>
            </a:pPr>
            <a:r>
              <a:rPr lang="en-US" dirty="0" smtClean="0">
                <a:latin typeface="Cambria" pitchFamily="18" charset="0"/>
              </a:rPr>
              <a:t>Once all families have been coded, click </a:t>
            </a:r>
            <a:r>
              <a:rPr lang="en-US" i="1" dirty="0" err="1" smtClean="0">
                <a:latin typeface="Cambria" pitchFamily="18" charset="0"/>
              </a:rPr>
              <a:t>Geoprocessing</a:t>
            </a:r>
            <a:r>
              <a:rPr lang="en-US" i="1" dirty="0" smtClean="0">
                <a:latin typeface="Cambria" pitchFamily="18" charset="0"/>
              </a:rPr>
              <a:t> </a:t>
            </a:r>
            <a:r>
              <a:rPr lang="en-US" dirty="0" smtClean="0">
                <a:latin typeface="Cambria" pitchFamily="18" charset="0"/>
              </a:rPr>
              <a:t>from the top menu bar, then click the </a:t>
            </a:r>
            <a:r>
              <a:rPr lang="en-US" i="1" dirty="0" smtClean="0">
                <a:latin typeface="Cambria" pitchFamily="18" charset="0"/>
              </a:rPr>
              <a:t>Dissolve</a:t>
            </a:r>
            <a:r>
              <a:rPr lang="en-US" dirty="0" smtClean="0">
                <a:latin typeface="Cambria" pitchFamily="18" charset="0"/>
              </a:rPr>
              <a:t> tool.</a:t>
            </a:r>
          </a:p>
          <a:p>
            <a:pPr marL="971550" lvl="1" indent="-514350">
              <a:buFont typeface="Arial" pitchFamily="34" charset="0"/>
              <a:buChar char="•"/>
            </a:pPr>
            <a:r>
              <a:rPr lang="en-US" sz="1200" dirty="0" smtClean="0">
                <a:latin typeface="Cambria" pitchFamily="18" charset="0"/>
              </a:rPr>
              <a:t>Insert </a:t>
            </a:r>
            <a:r>
              <a:rPr lang="en-US" sz="1200" i="1" dirty="0" err="1" smtClean="0">
                <a:latin typeface="Cambria" pitchFamily="18" charset="0"/>
              </a:rPr>
              <a:t>Master_Soil</a:t>
            </a:r>
            <a:r>
              <a:rPr lang="en-US" sz="1200" dirty="0" smtClean="0">
                <a:latin typeface="Cambria" pitchFamily="18" charset="0"/>
              </a:rPr>
              <a:t> as </a:t>
            </a:r>
            <a:r>
              <a:rPr lang="en-US" sz="1200" i="1" dirty="0" smtClean="0">
                <a:latin typeface="Cambria" pitchFamily="18" charset="0"/>
              </a:rPr>
              <a:t>Input Features.</a:t>
            </a:r>
          </a:p>
          <a:p>
            <a:pPr marL="971550" lvl="1" indent="-514350">
              <a:buFont typeface="Arial" pitchFamily="34" charset="0"/>
              <a:buChar char="•"/>
            </a:pPr>
            <a:r>
              <a:rPr lang="en-US" sz="1200" dirty="0" smtClean="0">
                <a:latin typeface="Cambria" pitchFamily="18" charset="0"/>
              </a:rPr>
              <a:t>Redirect the </a:t>
            </a:r>
            <a:r>
              <a:rPr lang="en-US" sz="1200" i="1" dirty="0" smtClean="0">
                <a:latin typeface="Cambria" pitchFamily="18" charset="0"/>
              </a:rPr>
              <a:t>Output Feature Class</a:t>
            </a:r>
            <a:r>
              <a:rPr lang="en-US" sz="1200" dirty="0" smtClean="0">
                <a:latin typeface="Cambria" pitchFamily="18" charset="0"/>
              </a:rPr>
              <a:t> to your working space and name the dissolved </a:t>
            </a:r>
          </a:p>
          <a:p>
            <a:pPr lvl="1"/>
            <a:r>
              <a:rPr lang="en-US" sz="1200" dirty="0">
                <a:latin typeface="Cambria" pitchFamily="18" charset="0"/>
              </a:rPr>
              <a:t>	 </a:t>
            </a:r>
            <a:r>
              <a:rPr lang="en-US" sz="1200" dirty="0" smtClean="0">
                <a:latin typeface="Cambria" pitchFamily="18" charset="0"/>
              </a:rPr>
              <a:t>  image as </a:t>
            </a:r>
            <a:r>
              <a:rPr lang="en-US" sz="1200" i="1" dirty="0" err="1" smtClean="0">
                <a:latin typeface="Cambria" pitchFamily="18" charset="0"/>
              </a:rPr>
              <a:t>Master_SoilFam</a:t>
            </a:r>
            <a:r>
              <a:rPr lang="en-US" sz="1200" dirty="0" smtClean="0">
                <a:latin typeface="Cambria" pitchFamily="18" charset="0"/>
              </a:rPr>
              <a:t>.</a:t>
            </a:r>
          </a:p>
          <a:p>
            <a:pPr marL="971550" lvl="1" indent="-514350">
              <a:buFont typeface="Arial" pitchFamily="34" charset="0"/>
              <a:buChar char="•"/>
            </a:pPr>
            <a:r>
              <a:rPr lang="en-US" sz="1200" dirty="0" smtClean="0">
                <a:latin typeface="Cambria" pitchFamily="18" charset="0"/>
              </a:rPr>
              <a:t>Check the box next to Soil_Code in the </a:t>
            </a:r>
            <a:r>
              <a:rPr lang="en-US" sz="1200" i="1" dirty="0" err="1" smtClean="0">
                <a:latin typeface="Cambria" pitchFamily="18" charset="0"/>
              </a:rPr>
              <a:t>Dissolve_Field</a:t>
            </a:r>
            <a:r>
              <a:rPr lang="en-US" sz="1200" i="1" dirty="0" smtClean="0">
                <a:latin typeface="Cambria" pitchFamily="18" charset="0"/>
              </a:rPr>
              <a:t>(s)</a:t>
            </a:r>
            <a:r>
              <a:rPr lang="en-US" sz="1200" dirty="0" smtClean="0">
                <a:latin typeface="Cambria" pitchFamily="18" charset="0"/>
              </a:rPr>
              <a:t> window.</a:t>
            </a:r>
          </a:p>
        </p:txBody>
      </p:sp>
      <p:graphicFrame>
        <p:nvGraphicFramePr>
          <p:cNvPr id="3" name="Table 2"/>
          <p:cNvGraphicFramePr>
            <a:graphicFrameLocks noGrp="1"/>
          </p:cNvGraphicFramePr>
          <p:nvPr>
            <p:extLst>
              <p:ext uri="{D42A27DB-BD31-4B8C-83A1-F6EECF244321}">
                <p14:modId xmlns:p14="http://schemas.microsoft.com/office/powerpoint/2010/main" val="3181336006"/>
              </p:ext>
            </p:extLst>
          </p:nvPr>
        </p:nvGraphicFramePr>
        <p:xfrm>
          <a:off x="6800850" y="4581524"/>
          <a:ext cx="1743076" cy="1964948"/>
        </p:xfrm>
        <a:graphic>
          <a:graphicData uri="http://schemas.openxmlformats.org/drawingml/2006/table">
            <a:tbl>
              <a:tblPr firstRow="1" bandRow="1">
                <a:tableStyleId>{EB344D84-9AFB-497E-A393-DC336BA19D2E}</a:tableStyleId>
              </a:tblPr>
              <a:tblGrid>
                <a:gridCol w="871538"/>
                <a:gridCol w="871538"/>
              </a:tblGrid>
              <a:tr h="319028">
                <a:tc>
                  <a:txBody>
                    <a:bodyPr/>
                    <a:lstStyle/>
                    <a:p>
                      <a:r>
                        <a:rPr lang="en-US" sz="1200" dirty="0" smtClean="0"/>
                        <a:t>Soil Family</a:t>
                      </a:r>
                      <a:endParaRPr lang="en-US" sz="12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a:txBody>
                    <a:bodyPr/>
                    <a:lstStyle/>
                    <a:p>
                      <a:r>
                        <a:rPr lang="en-US" sz="1200" dirty="0" smtClean="0"/>
                        <a:t>Soil_Code</a:t>
                      </a:r>
                      <a:endParaRPr lang="en-US" sz="1200" dirty="0"/>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r>
              <a:tr h="230991">
                <a:tc>
                  <a:txBody>
                    <a:bodyPr/>
                    <a:lstStyle/>
                    <a:p>
                      <a:r>
                        <a:rPr lang="en-US" sz="1200" dirty="0" err="1" smtClean="0"/>
                        <a:t>Alfisols</a:t>
                      </a:r>
                      <a:endParaRPr lang="en-US" sz="1200" dirty="0" smtClean="0"/>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c>
                  <a:txBody>
                    <a:bodyPr/>
                    <a:lstStyle/>
                    <a:p>
                      <a:r>
                        <a:rPr lang="en-US" sz="1200" dirty="0" smtClean="0"/>
                        <a:t>1</a:t>
                      </a:r>
                      <a:endParaRPr lang="en-US" sz="1200" dirty="0"/>
                    </a:p>
                  </a:txBody>
                  <a:tcP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r>
              <a:tr h="230991">
                <a:tc>
                  <a:txBody>
                    <a:bodyPr/>
                    <a:lstStyle/>
                    <a:p>
                      <a:r>
                        <a:rPr lang="en-US" sz="1200" dirty="0" err="1" smtClean="0"/>
                        <a:t>Entisols</a:t>
                      </a:r>
                      <a:endParaRPr lang="en-US" sz="12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200" dirty="0" smtClean="0"/>
                        <a:t>2</a:t>
                      </a:r>
                      <a:endParaRPr lang="en-US" sz="12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230991">
                <a:tc>
                  <a:txBody>
                    <a:bodyPr/>
                    <a:lstStyle/>
                    <a:p>
                      <a:r>
                        <a:rPr lang="en-US" sz="1200" dirty="0" err="1" smtClean="0"/>
                        <a:t>Histosols</a:t>
                      </a:r>
                      <a:endParaRPr lang="en-US" sz="12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200" dirty="0" smtClean="0"/>
                        <a:t>3</a:t>
                      </a:r>
                      <a:endParaRPr lang="en-US" sz="12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230991">
                <a:tc>
                  <a:txBody>
                    <a:bodyPr/>
                    <a:lstStyle/>
                    <a:p>
                      <a:r>
                        <a:rPr lang="en-US" sz="1200" dirty="0" err="1" smtClean="0"/>
                        <a:t>Inceptisols</a:t>
                      </a:r>
                      <a:endParaRPr lang="en-US" sz="12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200" dirty="0" smtClean="0"/>
                        <a:t>4</a:t>
                      </a:r>
                      <a:endParaRPr lang="en-US" sz="12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230991">
                <a:tc>
                  <a:txBody>
                    <a:bodyPr/>
                    <a:lstStyle/>
                    <a:p>
                      <a:r>
                        <a:rPr lang="en-US" sz="1200" dirty="0" err="1" smtClean="0"/>
                        <a:t>Spodosols</a:t>
                      </a:r>
                      <a:endParaRPr lang="en-US" sz="1200" dirty="0" smtClean="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200" dirty="0" smtClean="0"/>
                        <a:t>5</a:t>
                      </a:r>
                      <a:endParaRPr lang="en-US" sz="12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230991">
                <a:tc>
                  <a:txBody>
                    <a:bodyPr/>
                    <a:lstStyle/>
                    <a:p>
                      <a:r>
                        <a:rPr lang="en-US" sz="1200" dirty="0" err="1" smtClean="0"/>
                        <a:t>Ultisols</a:t>
                      </a:r>
                      <a:endParaRPr lang="en-US" sz="1200" dirty="0" smtClean="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t>6</a:t>
                      </a:r>
                      <a:endParaRPr lang="en-US" sz="1200"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228330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50" y="-35108"/>
            <a:ext cx="8229600" cy="1143000"/>
          </a:xfrm>
        </p:spPr>
        <p:txBody>
          <a:bodyPr>
            <a:normAutofit/>
          </a:bodyPr>
          <a:lstStyle/>
          <a:p>
            <a:r>
              <a:rPr lang="en-US" dirty="0" smtClean="0">
                <a:latin typeface="Cambria" pitchFamily="18" charset="0"/>
              </a:rPr>
              <a:t>Fire </a:t>
            </a:r>
            <a:r>
              <a:rPr lang="en-US" dirty="0" smtClean="0">
                <a:latin typeface="Cambria" pitchFamily="18" charset="0"/>
              </a:rPr>
              <a:t>Risk </a:t>
            </a:r>
            <a:r>
              <a:rPr lang="en-US" dirty="0" smtClean="0">
                <a:latin typeface="Cambria" pitchFamily="18" charset="0"/>
              </a:rPr>
              <a:t>Maps: Soil Types</a:t>
            </a:r>
            <a:endParaRPr lang="en-US" dirty="0">
              <a:latin typeface="Cambria" pitchFamily="18" charset="0"/>
            </a:endParaRPr>
          </a:p>
        </p:txBody>
      </p:sp>
      <p:sp>
        <p:nvSpPr>
          <p:cNvPr id="4" name="Rectangle 3"/>
          <p:cNvSpPr/>
          <p:nvPr/>
        </p:nvSpPr>
        <p:spPr>
          <a:xfrm>
            <a:off x="228600" y="888817"/>
            <a:ext cx="8724900" cy="4431983"/>
          </a:xfrm>
          <a:prstGeom prst="rect">
            <a:avLst/>
          </a:prstGeom>
        </p:spPr>
        <p:txBody>
          <a:bodyPr wrap="square">
            <a:spAutoFit/>
          </a:bodyPr>
          <a:lstStyle/>
          <a:p>
            <a:pPr marL="514350" indent="-514350">
              <a:buFont typeface="+mj-lt"/>
              <a:buAutoNum type="arabicPeriod" startAt="14"/>
            </a:pPr>
            <a:r>
              <a:rPr lang="en-US" dirty="0" smtClean="0">
                <a:latin typeface="Cambria" pitchFamily="18" charset="0"/>
              </a:rPr>
              <a:t>Once the new layer is dissolved, open the attribute table to verify that one polygon exists for each the </a:t>
            </a:r>
            <a:r>
              <a:rPr lang="en-US" i="1" dirty="0" smtClean="0">
                <a:latin typeface="Cambria" pitchFamily="18" charset="0"/>
              </a:rPr>
              <a:t>Soil_Code</a:t>
            </a:r>
            <a:r>
              <a:rPr lang="en-US" dirty="0" smtClean="0">
                <a:latin typeface="Cambria" pitchFamily="18" charset="0"/>
              </a:rPr>
              <a:t> value.</a:t>
            </a:r>
          </a:p>
          <a:p>
            <a:pPr marL="514350" indent="-514350">
              <a:buFont typeface="+mj-lt"/>
              <a:buAutoNum type="arabicPeriod" startAt="14"/>
            </a:pPr>
            <a:r>
              <a:rPr lang="en-US" dirty="0" smtClean="0">
                <a:latin typeface="Cambria" pitchFamily="18" charset="0"/>
              </a:rPr>
              <a:t>If completed, add a new field in the attribute table called </a:t>
            </a:r>
            <a:r>
              <a:rPr lang="en-US" i="1" dirty="0" smtClean="0">
                <a:latin typeface="Cambria" pitchFamily="18" charset="0"/>
              </a:rPr>
              <a:t>Weight</a:t>
            </a:r>
            <a:r>
              <a:rPr lang="en-US" dirty="0" smtClean="0">
                <a:latin typeface="Cambria" pitchFamily="18" charset="0"/>
              </a:rPr>
              <a:t>, and change the type to </a:t>
            </a:r>
            <a:r>
              <a:rPr lang="en-US" i="1" dirty="0" smtClean="0">
                <a:latin typeface="Cambria" pitchFamily="18" charset="0"/>
              </a:rPr>
              <a:t>Float </a:t>
            </a:r>
            <a:r>
              <a:rPr lang="en-US" dirty="0" smtClean="0">
                <a:latin typeface="Cambria" pitchFamily="18" charset="0"/>
              </a:rPr>
              <a:t>(as you did in Step 10).  </a:t>
            </a:r>
          </a:p>
          <a:p>
            <a:pPr marL="514350" indent="-514350">
              <a:buFont typeface="+mj-lt"/>
              <a:buAutoNum type="arabicPeriod" startAt="14"/>
            </a:pPr>
            <a:r>
              <a:rPr lang="en-US" dirty="0" smtClean="0">
                <a:latin typeface="Cambria" pitchFamily="18" charset="0"/>
              </a:rPr>
              <a:t>Establish a weight between 0 to 100 for each soil class based on its combustibility.  </a:t>
            </a:r>
          </a:p>
          <a:p>
            <a:pPr marL="971550" lvl="1" indent="-514350">
              <a:buFont typeface="Arial" pitchFamily="34" charset="0"/>
              <a:buChar char="•"/>
            </a:pPr>
            <a:r>
              <a:rPr lang="en-US" sz="1200" dirty="0" smtClean="0">
                <a:latin typeface="Cambria" pitchFamily="18" charset="0"/>
              </a:rPr>
              <a:t>For example, we gauged combustibility for each soil type based on historical ground fires and organic content.  Refer to table below for example of weight values chosen.</a:t>
            </a:r>
          </a:p>
          <a:p>
            <a:pPr marL="971550" lvl="1" indent="-514350">
              <a:buFont typeface="Arial" pitchFamily="34" charset="0"/>
              <a:buChar char="•"/>
            </a:pPr>
            <a:r>
              <a:rPr lang="en-US" sz="1200" dirty="0" smtClean="0">
                <a:latin typeface="Cambria" pitchFamily="18" charset="0"/>
              </a:rPr>
              <a:t>All non-soil type categories remain the value of </a:t>
            </a:r>
            <a:r>
              <a:rPr lang="en-US" sz="1200" i="1" dirty="0" smtClean="0">
                <a:latin typeface="Cambria" pitchFamily="18" charset="0"/>
              </a:rPr>
              <a:t>0.</a:t>
            </a:r>
            <a:endParaRPr lang="en-US" sz="1200" dirty="0" smtClean="0">
              <a:latin typeface="Cambria" pitchFamily="18" charset="0"/>
            </a:endParaRPr>
          </a:p>
          <a:p>
            <a:pPr marL="514350" indent="-514350">
              <a:buFont typeface="+mj-lt"/>
              <a:buAutoNum type="arabicPeriod" startAt="14"/>
            </a:pPr>
            <a:r>
              <a:rPr lang="en-US" dirty="0" smtClean="0">
                <a:latin typeface="Cambria" pitchFamily="18" charset="0"/>
              </a:rPr>
              <a:t>Open </a:t>
            </a:r>
            <a:r>
              <a:rPr lang="en-US" i="1" dirty="0" err="1" smtClean="0">
                <a:latin typeface="Cambria" pitchFamily="18" charset="0"/>
              </a:rPr>
              <a:t>ArcToolbox</a:t>
            </a:r>
            <a:r>
              <a:rPr lang="en-US" dirty="0" smtClean="0">
                <a:latin typeface="Cambria" pitchFamily="18" charset="0"/>
              </a:rPr>
              <a:t>, navigate to the following tool: Conversion </a:t>
            </a:r>
            <a:r>
              <a:rPr lang="en-US" dirty="0" err="1" smtClean="0">
                <a:latin typeface="Cambria" pitchFamily="18" charset="0"/>
              </a:rPr>
              <a:t>Tools</a:t>
            </a:r>
            <a:r>
              <a:rPr lang="en-US" dirty="0" err="1" smtClean="0">
                <a:latin typeface="Arial"/>
                <a:cs typeface="Arial"/>
              </a:rPr>
              <a:t>→</a:t>
            </a:r>
            <a:r>
              <a:rPr lang="en-US" dirty="0" err="1" smtClean="0">
                <a:latin typeface="Cambria" pitchFamily="18" charset="0"/>
                <a:cs typeface="Arial"/>
              </a:rPr>
              <a:t>To</a:t>
            </a:r>
            <a:r>
              <a:rPr lang="en-US" dirty="0" smtClean="0">
                <a:latin typeface="Cambria" pitchFamily="18" charset="0"/>
                <a:cs typeface="Arial"/>
              </a:rPr>
              <a:t> </a:t>
            </a:r>
            <a:r>
              <a:rPr lang="en-US" dirty="0" err="1" smtClean="0">
                <a:latin typeface="Cambria" pitchFamily="18" charset="0"/>
                <a:cs typeface="Arial"/>
              </a:rPr>
              <a:t>Raster</a:t>
            </a:r>
            <a:r>
              <a:rPr lang="en-US" dirty="0" err="1" smtClean="0">
                <a:latin typeface="Arial"/>
                <a:cs typeface="Arial"/>
              </a:rPr>
              <a:t>→</a:t>
            </a:r>
            <a:r>
              <a:rPr lang="en-US" dirty="0" err="1" smtClean="0">
                <a:latin typeface="Cambria" pitchFamily="18" charset="0"/>
                <a:cs typeface="Arial"/>
              </a:rPr>
              <a:t>Polygon</a:t>
            </a:r>
            <a:r>
              <a:rPr lang="en-US" dirty="0" smtClean="0">
                <a:latin typeface="Cambria" pitchFamily="18" charset="0"/>
                <a:cs typeface="Arial"/>
              </a:rPr>
              <a:t> to Raster.</a:t>
            </a:r>
          </a:p>
          <a:p>
            <a:pPr marL="685800" lvl="1" indent="-228600">
              <a:buFont typeface="Arial" pitchFamily="34" charset="0"/>
              <a:buChar char="•"/>
            </a:pPr>
            <a:r>
              <a:rPr lang="en-US" sz="1200" dirty="0" smtClean="0">
                <a:latin typeface="Cambria" pitchFamily="18" charset="0"/>
                <a:cs typeface="Arial"/>
              </a:rPr>
              <a:t>Insert the </a:t>
            </a:r>
            <a:r>
              <a:rPr lang="en-US" sz="1200" i="1" dirty="0" err="1" smtClean="0">
                <a:latin typeface="Cambria" pitchFamily="18" charset="0"/>
                <a:cs typeface="Arial"/>
              </a:rPr>
              <a:t>Master_SoilFam</a:t>
            </a:r>
            <a:r>
              <a:rPr lang="en-US" sz="1200" dirty="0" smtClean="0">
                <a:latin typeface="Cambria" pitchFamily="18" charset="0"/>
                <a:cs typeface="Arial"/>
              </a:rPr>
              <a:t> into the </a:t>
            </a:r>
            <a:r>
              <a:rPr lang="en-US" sz="1200" i="1" dirty="0" smtClean="0">
                <a:latin typeface="Cambria" pitchFamily="18" charset="0"/>
                <a:cs typeface="Arial"/>
              </a:rPr>
              <a:t>Input Features.</a:t>
            </a:r>
            <a:endParaRPr lang="en-US" sz="1200" dirty="0" smtClean="0">
              <a:latin typeface="Cambria" pitchFamily="18" charset="0"/>
              <a:cs typeface="Arial"/>
            </a:endParaRPr>
          </a:p>
          <a:p>
            <a:pPr marL="685800" lvl="1" indent="-228600">
              <a:buFont typeface="Arial" pitchFamily="34" charset="0"/>
              <a:buChar char="•"/>
            </a:pPr>
            <a:r>
              <a:rPr lang="en-US" sz="1200" dirty="0" smtClean="0">
                <a:latin typeface="Cambria" pitchFamily="18" charset="0"/>
                <a:cs typeface="Arial"/>
              </a:rPr>
              <a:t>Change the </a:t>
            </a:r>
            <a:r>
              <a:rPr lang="en-US" sz="1200" i="1" dirty="0" smtClean="0">
                <a:latin typeface="Cambria" pitchFamily="18" charset="0"/>
                <a:cs typeface="Arial"/>
              </a:rPr>
              <a:t>Value Field </a:t>
            </a:r>
            <a:r>
              <a:rPr lang="en-US" sz="1200" dirty="0" smtClean="0">
                <a:latin typeface="Cambria" pitchFamily="18" charset="0"/>
                <a:cs typeface="Arial"/>
              </a:rPr>
              <a:t>to </a:t>
            </a:r>
            <a:r>
              <a:rPr lang="en-US" sz="1200" i="1" dirty="0" smtClean="0">
                <a:latin typeface="Cambria" pitchFamily="18" charset="0"/>
                <a:cs typeface="Arial"/>
              </a:rPr>
              <a:t>Weight.</a:t>
            </a:r>
            <a:endParaRPr lang="en-US" sz="1200" dirty="0" smtClean="0">
              <a:latin typeface="Cambria" pitchFamily="18" charset="0"/>
              <a:cs typeface="Arial"/>
            </a:endParaRPr>
          </a:p>
          <a:p>
            <a:pPr marL="685800" lvl="1" indent="-228600">
              <a:buFont typeface="Arial" pitchFamily="34" charset="0"/>
              <a:buChar char="•"/>
            </a:pPr>
            <a:r>
              <a:rPr lang="en-US" sz="1200" dirty="0" smtClean="0">
                <a:latin typeface="Cambria" pitchFamily="18" charset="0"/>
                <a:cs typeface="Arial"/>
              </a:rPr>
              <a:t>Navigate the </a:t>
            </a:r>
            <a:r>
              <a:rPr lang="en-US" sz="1200" i="1" dirty="0" smtClean="0">
                <a:latin typeface="Cambria" pitchFamily="18" charset="0"/>
                <a:cs typeface="Arial"/>
              </a:rPr>
              <a:t>Output Raster Dataset </a:t>
            </a:r>
            <a:r>
              <a:rPr lang="en-US" sz="1200" dirty="0" smtClean="0">
                <a:latin typeface="Cambria" pitchFamily="18" charset="0"/>
                <a:cs typeface="Arial"/>
              </a:rPr>
              <a:t> to your working folder and name the file </a:t>
            </a:r>
            <a:r>
              <a:rPr lang="en-US" sz="1200" i="1" dirty="0" err="1" smtClean="0">
                <a:latin typeface="Cambria" pitchFamily="18" charset="0"/>
                <a:cs typeface="Arial"/>
              </a:rPr>
              <a:t>Soil_Raster</a:t>
            </a:r>
            <a:r>
              <a:rPr lang="en-US" sz="1200" i="1" dirty="0" smtClean="0">
                <a:latin typeface="Cambria" pitchFamily="18" charset="0"/>
                <a:cs typeface="Arial"/>
              </a:rPr>
              <a:t>.</a:t>
            </a:r>
          </a:p>
          <a:p>
            <a:pPr marL="685800" lvl="1" indent="-228600">
              <a:buFont typeface="Arial" pitchFamily="34" charset="0"/>
              <a:buChar char="•"/>
            </a:pPr>
            <a:r>
              <a:rPr lang="en-US" sz="1200" dirty="0" smtClean="0">
                <a:latin typeface="Cambria" pitchFamily="18" charset="0"/>
                <a:cs typeface="Arial"/>
              </a:rPr>
              <a:t>Input </a:t>
            </a:r>
            <a:r>
              <a:rPr lang="en-US" sz="1200" i="1" dirty="0" smtClean="0">
                <a:latin typeface="Cambria" pitchFamily="18" charset="0"/>
                <a:cs typeface="Arial"/>
              </a:rPr>
              <a:t>30</a:t>
            </a:r>
            <a:r>
              <a:rPr lang="en-US" sz="1200" dirty="0" smtClean="0">
                <a:latin typeface="Cambria" pitchFamily="18" charset="0"/>
                <a:cs typeface="Arial"/>
              </a:rPr>
              <a:t> into the </a:t>
            </a:r>
            <a:r>
              <a:rPr lang="en-US" sz="1200" i="1" dirty="0" err="1" smtClean="0">
                <a:latin typeface="Cambria" pitchFamily="18" charset="0"/>
                <a:cs typeface="Arial"/>
              </a:rPr>
              <a:t>Cellsize</a:t>
            </a:r>
            <a:r>
              <a:rPr lang="en-US" sz="1200" dirty="0" smtClean="0">
                <a:latin typeface="Cambria" pitchFamily="18" charset="0"/>
                <a:cs typeface="Arial"/>
              </a:rPr>
              <a:t> window.  Leave all other defaults. Click </a:t>
            </a:r>
            <a:r>
              <a:rPr lang="en-US" sz="1200" i="1" dirty="0" smtClean="0">
                <a:latin typeface="Cambria" pitchFamily="18" charset="0"/>
                <a:cs typeface="Arial"/>
              </a:rPr>
              <a:t>OK.  </a:t>
            </a:r>
            <a:endParaRPr lang="en-US" sz="1200" dirty="0">
              <a:latin typeface="Cambria" pitchFamily="18" charset="0"/>
            </a:endParaRPr>
          </a:p>
          <a:p>
            <a:pPr marL="514350" indent="-514350">
              <a:buFont typeface="+mj-lt"/>
              <a:buAutoNum type="arabicPeriod" startAt="14"/>
            </a:pPr>
            <a:r>
              <a:rPr lang="en-US" dirty="0">
                <a:latin typeface="Cambria" pitchFamily="18" charset="0"/>
              </a:rPr>
              <a:t>Open </a:t>
            </a:r>
            <a:r>
              <a:rPr lang="en-US" i="1" dirty="0" err="1">
                <a:latin typeface="Cambria" pitchFamily="18" charset="0"/>
              </a:rPr>
              <a:t>ArcToolbox</a:t>
            </a:r>
            <a:r>
              <a:rPr lang="en-US" dirty="0">
                <a:latin typeface="Cambria" pitchFamily="18" charset="0"/>
              </a:rPr>
              <a:t>, navigate to the following tool: </a:t>
            </a:r>
            <a:r>
              <a:rPr lang="en-US" dirty="0" smtClean="0">
                <a:latin typeface="Cambria" pitchFamily="18" charset="0"/>
              </a:rPr>
              <a:t>Spatial Analyst </a:t>
            </a:r>
            <a:r>
              <a:rPr lang="en-US" dirty="0" err="1" smtClean="0">
                <a:latin typeface="Cambria" pitchFamily="18" charset="0"/>
              </a:rPr>
              <a:t>Tools</a:t>
            </a:r>
            <a:r>
              <a:rPr lang="en-US" dirty="0" err="1" smtClean="0">
                <a:latin typeface="Arial"/>
                <a:cs typeface="Arial"/>
              </a:rPr>
              <a:t>→</a:t>
            </a:r>
            <a:r>
              <a:rPr lang="en-US" dirty="0" err="1" smtClean="0">
                <a:latin typeface="Cambria" pitchFamily="18" charset="0"/>
                <a:cs typeface="Arial"/>
              </a:rPr>
              <a:t>Map</a:t>
            </a:r>
            <a:r>
              <a:rPr lang="en-US" dirty="0" smtClean="0">
                <a:latin typeface="Cambria" pitchFamily="18" charset="0"/>
                <a:cs typeface="Arial"/>
              </a:rPr>
              <a:t> </a:t>
            </a:r>
            <a:r>
              <a:rPr lang="en-US" dirty="0" err="1" smtClean="0">
                <a:latin typeface="Cambria" pitchFamily="18" charset="0"/>
                <a:cs typeface="Arial"/>
              </a:rPr>
              <a:t>Algebra</a:t>
            </a:r>
            <a:r>
              <a:rPr lang="en-US" dirty="0" err="1" smtClean="0">
                <a:latin typeface="Arial"/>
                <a:cs typeface="Arial"/>
              </a:rPr>
              <a:t>→</a:t>
            </a:r>
            <a:r>
              <a:rPr lang="en-US" dirty="0" err="1" smtClean="0">
                <a:latin typeface="Cambria" pitchFamily="18" charset="0"/>
                <a:cs typeface="Arial"/>
              </a:rPr>
              <a:t>Raster</a:t>
            </a:r>
            <a:r>
              <a:rPr lang="en-US" dirty="0" smtClean="0">
                <a:latin typeface="Cambria" pitchFamily="18" charset="0"/>
                <a:cs typeface="Arial"/>
              </a:rPr>
              <a:t> Calculator.</a:t>
            </a:r>
            <a:endParaRPr lang="en-US" dirty="0">
              <a:latin typeface="Cambria" pitchFamily="18" charset="0"/>
              <a:cs typeface="Arial"/>
            </a:endParaRPr>
          </a:p>
          <a:p>
            <a:pPr marL="685800" lvl="1" indent="-228600">
              <a:buFont typeface="Arial" pitchFamily="34" charset="0"/>
              <a:buChar char="•"/>
            </a:pPr>
            <a:r>
              <a:rPr lang="en-US" sz="1200" dirty="0" smtClean="0">
                <a:latin typeface="Cambria" pitchFamily="18" charset="0"/>
                <a:cs typeface="Arial"/>
              </a:rPr>
              <a:t>The equation should read: </a:t>
            </a:r>
            <a:r>
              <a:rPr lang="en-US" sz="1200" i="1" dirty="0" smtClean="0">
                <a:latin typeface="Cambria" pitchFamily="18" charset="0"/>
                <a:cs typeface="Arial"/>
              </a:rPr>
              <a:t>Float(“</a:t>
            </a:r>
            <a:r>
              <a:rPr lang="en-US" sz="1200" i="1" dirty="0" err="1" smtClean="0">
                <a:latin typeface="Cambria" pitchFamily="18" charset="0"/>
                <a:cs typeface="Arial"/>
              </a:rPr>
              <a:t>Soil_Raster</a:t>
            </a:r>
            <a:r>
              <a:rPr lang="en-US" sz="1200" i="1" dirty="0" smtClean="0">
                <a:latin typeface="Cambria" pitchFamily="18" charset="0"/>
                <a:cs typeface="Arial"/>
              </a:rPr>
              <a:t>”*0.01)</a:t>
            </a:r>
            <a:endParaRPr lang="en-US" sz="1200" dirty="0" smtClean="0">
              <a:latin typeface="Cambria" pitchFamily="18" charset="0"/>
              <a:cs typeface="Arial"/>
            </a:endParaRPr>
          </a:p>
          <a:p>
            <a:pPr marL="685800" lvl="1" indent="-228600">
              <a:buFont typeface="Arial" pitchFamily="34" charset="0"/>
              <a:buChar char="•"/>
            </a:pPr>
            <a:r>
              <a:rPr lang="en-US" sz="1200" dirty="0" smtClean="0">
                <a:latin typeface="Cambria" pitchFamily="18" charset="0"/>
                <a:cs typeface="Arial"/>
              </a:rPr>
              <a:t>Navigate the </a:t>
            </a:r>
            <a:r>
              <a:rPr lang="en-US" sz="1200" i="1" dirty="0" smtClean="0">
                <a:latin typeface="Cambria" pitchFamily="18" charset="0"/>
                <a:cs typeface="Arial"/>
              </a:rPr>
              <a:t>Output Raster</a:t>
            </a:r>
            <a:r>
              <a:rPr lang="en-US" sz="1200" dirty="0" smtClean="0">
                <a:latin typeface="Cambria" pitchFamily="18" charset="0"/>
                <a:cs typeface="Arial"/>
              </a:rPr>
              <a:t> to your working folder.</a:t>
            </a:r>
          </a:p>
          <a:p>
            <a:pPr marL="685800" lvl="1" indent="-228600">
              <a:buFont typeface="Arial" pitchFamily="34" charset="0"/>
              <a:buChar char="•"/>
            </a:pPr>
            <a:r>
              <a:rPr lang="en-US" sz="1200" dirty="0" smtClean="0">
                <a:latin typeface="Cambria" pitchFamily="18" charset="0"/>
                <a:cs typeface="Arial"/>
              </a:rPr>
              <a:t>Name the final image </a:t>
            </a:r>
            <a:r>
              <a:rPr lang="en-US" sz="1200" i="1" dirty="0" err="1" smtClean="0">
                <a:latin typeface="Cambria" pitchFamily="18" charset="0"/>
                <a:cs typeface="Arial"/>
              </a:rPr>
              <a:t>Soil_Variable</a:t>
            </a:r>
            <a:r>
              <a:rPr lang="en-US" sz="1200" i="1" dirty="0" smtClean="0">
                <a:latin typeface="Cambria" pitchFamily="18" charset="0"/>
                <a:cs typeface="Arial"/>
              </a:rPr>
              <a:t>.</a:t>
            </a:r>
            <a:endParaRPr lang="en-US" sz="1200" dirty="0" smtClean="0">
              <a:latin typeface="Cambria" pitchFamily="18" charset="0"/>
              <a:cs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762949700"/>
              </p:ext>
            </p:extLst>
          </p:nvPr>
        </p:nvGraphicFramePr>
        <p:xfrm>
          <a:off x="6362700" y="4628302"/>
          <a:ext cx="2657475" cy="1964948"/>
        </p:xfrm>
        <a:graphic>
          <a:graphicData uri="http://schemas.openxmlformats.org/drawingml/2006/table">
            <a:tbl>
              <a:tblPr firstRow="1" bandRow="1">
                <a:tableStyleId>{EB344D84-9AFB-497E-A393-DC336BA19D2E}</a:tableStyleId>
              </a:tblPr>
              <a:tblGrid>
                <a:gridCol w="885825"/>
                <a:gridCol w="885825"/>
                <a:gridCol w="885825"/>
              </a:tblGrid>
              <a:tr h="319028">
                <a:tc>
                  <a:txBody>
                    <a:bodyPr/>
                    <a:lstStyle/>
                    <a:p>
                      <a:r>
                        <a:rPr lang="en-US" sz="1200" dirty="0" smtClean="0"/>
                        <a:t>Soil Family</a:t>
                      </a:r>
                      <a:endParaRPr lang="en-US" sz="1200" dirty="0"/>
                    </a:p>
                  </a:txBody>
                  <a:tcPr/>
                </a:tc>
                <a:tc>
                  <a:txBody>
                    <a:bodyPr/>
                    <a:lstStyle/>
                    <a:p>
                      <a:r>
                        <a:rPr lang="en-US" sz="1200" dirty="0" smtClean="0"/>
                        <a:t>Soil_Code</a:t>
                      </a:r>
                      <a:endParaRPr lang="en-US" sz="1200" dirty="0"/>
                    </a:p>
                  </a:txBody>
                  <a:tcPr/>
                </a:tc>
                <a:tc>
                  <a:txBody>
                    <a:bodyPr/>
                    <a:lstStyle/>
                    <a:p>
                      <a:r>
                        <a:rPr lang="en-US" sz="1200" dirty="0" smtClean="0"/>
                        <a:t>Weight</a:t>
                      </a:r>
                      <a:endParaRPr lang="en-US" sz="1200" dirty="0"/>
                    </a:p>
                  </a:txBody>
                  <a:tcPr/>
                </a:tc>
              </a:tr>
              <a:tr h="230991">
                <a:tc>
                  <a:txBody>
                    <a:bodyPr/>
                    <a:lstStyle/>
                    <a:p>
                      <a:r>
                        <a:rPr lang="en-US" sz="1200" dirty="0" err="1" smtClean="0"/>
                        <a:t>Alfisols</a:t>
                      </a:r>
                      <a:endParaRPr lang="en-US" sz="1200" dirty="0" smtClean="0"/>
                    </a:p>
                  </a:txBody>
                  <a:tcPr/>
                </a:tc>
                <a:tc>
                  <a:txBody>
                    <a:bodyPr/>
                    <a:lstStyle/>
                    <a:p>
                      <a:r>
                        <a:rPr lang="en-US" sz="1200" dirty="0" smtClean="0"/>
                        <a:t>1</a:t>
                      </a:r>
                      <a:endParaRPr lang="en-US" sz="1200" dirty="0"/>
                    </a:p>
                  </a:txBody>
                  <a:tcPr/>
                </a:tc>
                <a:tc>
                  <a:txBody>
                    <a:bodyPr/>
                    <a:lstStyle/>
                    <a:p>
                      <a:r>
                        <a:rPr lang="en-US" sz="1200" dirty="0" smtClean="0"/>
                        <a:t>20</a:t>
                      </a:r>
                      <a:endParaRPr lang="en-US" sz="1200" dirty="0"/>
                    </a:p>
                  </a:txBody>
                  <a:tcPr/>
                </a:tc>
              </a:tr>
              <a:tr h="230991">
                <a:tc>
                  <a:txBody>
                    <a:bodyPr/>
                    <a:lstStyle/>
                    <a:p>
                      <a:r>
                        <a:rPr lang="en-US" sz="1200" dirty="0" err="1" smtClean="0"/>
                        <a:t>Entisols</a:t>
                      </a:r>
                      <a:endParaRPr lang="en-US" sz="1200" dirty="0"/>
                    </a:p>
                  </a:txBody>
                  <a:tcPr/>
                </a:tc>
                <a:tc>
                  <a:txBody>
                    <a:bodyPr/>
                    <a:lstStyle/>
                    <a:p>
                      <a:r>
                        <a:rPr lang="en-US" sz="1200" dirty="0" smtClean="0"/>
                        <a:t>2</a:t>
                      </a:r>
                      <a:endParaRPr lang="en-US" sz="1200" dirty="0"/>
                    </a:p>
                  </a:txBody>
                  <a:tcPr/>
                </a:tc>
                <a:tc>
                  <a:txBody>
                    <a:bodyPr/>
                    <a:lstStyle/>
                    <a:p>
                      <a:r>
                        <a:rPr lang="en-US" sz="1200" dirty="0" smtClean="0"/>
                        <a:t>10</a:t>
                      </a:r>
                      <a:endParaRPr lang="en-US" sz="1200" dirty="0"/>
                    </a:p>
                  </a:txBody>
                  <a:tcPr/>
                </a:tc>
              </a:tr>
              <a:tr h="230991">
                <a:tc>
                  <a:txBody>
                    <a:bodyPr/>
                    <a:lstStyle/>
                    <a:p>
                      <a:r>
                        <a:rPr lang="en-US" sz="1200" dirty="0" err="1" smtClean="0"/>
                        <a:t>Histosols</a:t>
                      </a:r>
                      <a:endParaRPr lang="en-US" sz="1200" dirty="0"/>
                    </a:p>
                  </a:txBody>
                  <a:tcPr/>
                </a:tc>
                <a:tc>
                  <a:txBody>
                    <a:bodyPr/>
                    <a:lstStyle/>
                    <a:p>
                      <a:r>
                        <a:rPr lang="en-US" sz="1200" dirty="0" smtClean="0"/>
                        <a:t>3</a:t>
                      </a:r>
                      <a:endParaRPr lang="en-US" sz="1200" dirty="0"/>
                    </a:p>
                  </a:txBody>
                  <a:tcPr/>
                </a:tc>
                <a:tc>
                  <a:txBody>
                    <a:bodyPr/>
                    <a:lstStyle/>
                    <a:p>
                      <a:r>
                        <a:rPr lang="en-US" sz="1200" dirty="0" smtClean="0"/>
                        <a:t>75</a:t>
                      </a:r>
                      <a:endParaRPr lang="en-US" sz="1200" dirty="0"/>
                    </a:p>
                  </a:txBody>
                  <a:tcPr/>
                </a:tc>
              </a:tr>
              <a:tr h="230991">
                <a:tc>
                  <a:txBody>
                    <a:bodyPr/>
                    <a:lstStyle/>
                    <a:p>
                      <a:r>
                        <a:rPr lang="en-US" sz="1200" dirty="0" err="1" smtClean="0"/>
                        <a:t>Inceptisols</a:t>
                      </a:r>
                      <a:endParaRPr lang="en-US" sz="1200" dirty="0"/>
                    </a:p>
                  </a:txBody>
                  <a:tcPr/>
                </a:tc>
                <a:tc>
                  <a:txBody>
                    <a:bodyPr/>
                    <a:lstStyle/>
                    <a:p>
                      <a:r>
                        <a:rPr lang="en-US" sz="1200" dirty="0" smtClean="0"/>
                        <a:t>4</a:t>
                      </a:r>
                      <a:endParaRPr lang="en-US" sz="1200" dirty="0"/>
                    </a:p>
                  </a:txBody>
                  <a:tcPr/>
                </a:tc>
                <a:tc>
                  <a:txBody>
                    <a:bodyPr/>
                    <a:lstStyle/>
                    <a:p>
                      <a:r>
                        <a:rPr lang="en-US" sz="1200" dirty="0" smtClean="0"/>
                        <a:t>5</a:t>
                      </a:r>
                      <a:endParaRPr lang="en-US" sz="1200" dirty="0"/>
                    </a:p>
                  </a:txBody>
                  <a:tcPr/>
                </a:tc>
              </a:tr>
              <a:tr h="230991">
                <a:tc>
                  <a:txBody>
                    <a:bodyPr/>
                    <a:lstStyle/>
                    <a:p>
                      <a:r>
                        <a:rPr lang="en-US" sz="1200" dirty="0" err="1" smtClean="0"/>
                        <a:t>Spodosols</a:t>
                      </a:r>
                      <a:endParaRPr lang="en-US" sz="1200" dirty="0" smtClean="0"/>
                    </a:p>
                  </a:txBody>
                  <a:tcPr/>
                </a:tc>
                <a:tc>
                  <a:txBody>
                    <a:bodyPr/>
                    <a:lstStyle/>
                    <a:p>
                      <a:r>
                        <a:rPr lang="en-US" sz="1200" dirty="0" smtClean="0"/>
                        <a:t>5</a:t>
                      </a:r>
                      <a:endParaRPr lang="en-US" sz="1200" dirty="0"/>
                    </a:p>
                  </a:txBody>
                  <a:tcPr/>
                </a:tc>
                <a:tc>
                  <a:txBody>
                    <a:bodyPr/>
                    <a:lstStyle/>
                    <a:p>
                      <a:r>
                        <a:rPr lang="en-US" sz="1200" dirty="0" smtClean="0"/>
                        <a:t>25</a:t>
                      </a:r>
                      <a:endParaRPr lang="en-US" sz="1200" dirty="0"/>
                    </a:p>
                  </a:txBody>
                  <a:tcPr/>
                </a:tc>
              </a:tr>
              <a:tr h="230991">
                <a:tc>
                  <a:txBody>
                    <a:bodyPr/>
                    <a:lstStyle/>
                    <a:p>
                      <a:r>
                        <a:rPr lang="en-US" sz="1200" dirty="0" err="1" smtClean="0"/>
                        <a:t>Ultisols</a:t>
                      </a:r>
                      <a:endParaRPr lang="en-US" sz="1200" dirty="0" smtClean="0"/>
                    </a:p>
                  </a:txBody>
                  <a:tcPr/>
                </a:tc>
                <a:tc>
                  <a:txBody>
                    <a:bodyPr/>
                    <a:lstStyle/>
                    <a:p>
                      <a:r>
                        <a:rPr lang="en-US" sz="1200" dirty="0" smtClean="0"/>
                        <a:t>6</a:t>
                      </a:r>
                      <a:endParaRPr lang="en-US" sz="1200" dirty="0"/>
                    </a:p>
                  </a:txBody>
                  <a:tcPr/>
                </a:tc>
                <a:tc>
                  <a:txBody>
                    <a:bodyPr/>
                    <a:lstStyle/>
                    <a:p>
                      <a:r>
                        <a:rPr lang="en-US" sz="1200" dirty="0" smtClean="0"/>
                        <a:t>15</a:t>
                      </a:r>
                      <a:endParaRPr lang="en-US" sz="1200" dirty="0"/>
                    </a:p>
                  </a:txBody>
                  <a:tcPr/>
                </a:tc>
              </a:tr>
            </a:tbl>
          </a:graphicData>
        </a:graphic>
      </p:graphicFrame>
      <p:sp>
        <p:nvSpPr>
          <p:cNvPr id="7" name="TextBox 6"/>
          <p:cNvSpPr txBox="1"/>
          <p:nvPr/>
        </p:nvSpPr>
        <p:spPr>
          <a:xfrm>
            <a:off x="4781550" y="5297657"/>
            <a:ext cx="1428749" cy="1384995"/>
          </a:xfrm>
          <a:prstGeom prst="rect">
            <a:avLst/>
          </a:prstGeom>
          <a:noFill/>
          <a:ln>
            <a:solidFill>
              <a:schemeClr val="tx1"/>
            </a:solidFill>
          </a:ln>
        </p:spPr>
        <p:txBody>
          <a:bodyPr wrap="square" rtlCol="0">
            <a:spAutoFit/>
          </a:bodyPr>
          <a:lstStyle/>
          <a:p>
            <a:r>
              <a:rPr lang="en-US" sz="1200" dirty="0">
                <a:latin typeface="Cambria" pitchFamily="18" charset="0"/>
              </a:rPr>
              <a:t>The soil layer </a:t>
            </a:r>
            <a:r>
              <a:rPr lang="en-US" sz="1200" dirty="0" smtClean="0">
                <a:latin typeface="Cambria" pitchFamily="18" charset="0"/>
              </a:rPr>
              <a:t>now has membership </a:t>
            </a:r>
            <a:r>
              <a:rPr lang="en-US" sz="1200" dirty="0">
                <a:latin typeface="Cambria" pitchFamily="18" charset="0"/>
              </a:rPr>
              <a:t>and will be used in the Fuzzy Overlay after the other layers have been completed.</a:t>
            </a:r>
            <a:endParaRPr lang="en-US" sz="1200" dirty="0">
              <a:latin typeface="Cambria" pitchFamily="18" charset="0"/>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04416" y="4168782"/>
            <a:ext cx="1394325" cy="369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5704405"/>
            <a:ext cx="6858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465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200" dirty="0" smtClean="0">
                <a:latin typeface="Cambria" pitchFamily="18" charset="0"/>
              </a:rPr>
              <a:t>Obtaining Landsat Data from USGS Global Visualization Viewer (</a:t>
            </a:r>
            <a:r>
              <a:rPr lang="en-US" sz="4200" dirty="0" err="1" smtClean="0">
                <a:latin typeface="Cambria" pitchFamily="18" charset="0"/>
              </a:rPr>
              <a:t>GloVis</a:t>
            </a:r>
            <a:r>
              <a:rPr lang="en-US" sz="4200" dirty="0" smtClean="0">
                <a:latin typeface="Cambria" pitchFamily="18" charset="0"/>
              </a:rPr>
              <a:t>)</a:t>
            </a:r>
            <a:endParaRPr lang="en-US" sz="4200" dirty="0">
              <a:latin typeface="Cambria" pitchFamily="18" charset="0"/>
            </a:endParaRPr>
          </a:p>
        </p:txBody>
      </p:sp>
      <p:sp>
        <p:nvSpPr>
          <p:cNvPr id="6" name="Content Placeholder 5"/>
          <p:cNvSpPr>
            <a:spLocks noGrp="1"/>
          </p:cNvSpPr>
          <p:nvPr>
            <p:ph idx="1"/>
          </p:nvPr>
        </p:nvSpPr>
        <p:spPr>
          <a:xfrm>
            <a:off x="457200" y="1600201"/>
            <a:ext cx="8229600" cy="2057400"/>
          </a:xfrm>
        </p:spPr>
        <p:txBody>
          <a:bodyPr>
            <a:normAutofit/>
          </a:bodyPr>
          <a:lstStyle/>
          <a:p>
            <a:pPr marL="514350" indent="-514350">
              <a:buFont typeface="+mj-lt"/>
              <a:buAutoNum type="arabicPeriod"/>
            </a:pPr>
            <a:r>
              <a:rPr lang="en-US" sz="1600" dirty="0" smtClean="0">
                <a:latin typeface="Cambria" pitchFamily="18" charset="0"/>
              </a:rPr>
              <a:t>To access </a:t>
            </a:r>
            <a:r>
              <a:rPr lang="en-US" sz="1600" dirty="0" err="1" smtClean="0">
                <a:latin typeface="Cambria" pitchFamily="18" charset="0"/>
              </a:rPr>
              <a:t>GloVis</a:t>
            </a:r>
            <a:r>
              <a:rPr lang="en-US" sz="1600" dirty="0" smtClean="0">
                <a:latin typeface="Cambria" pitchFamily="18" charset="0"/>
              </a:rPr>
              <a:t> data, navigate to: </a:t>
            </a:r>
            <a:r>
              <a:rPr lang="en-US" sz="1600" dirty="0" smtClean="0">
                <a:latin typeface="Cambria" pitchFamily="18" charset="0"/>
                <a:hlinkClick r:id="rId2"/>
              </a:rPr>
              <a:t>http://www.glovis.usgs.gov/</a:t>
            </a:r>
            <a:endParaRPr lang="en-US" sz="1600" dirty="0" smtClean="0">
              <a:latin typeface="Cambria" pitchFamily="18" charset="0"/>
            </a:endParaRPr>
          </a:p>
          <a:p>
            <a:pPr marL="514350" indent="-514350">
              <a:buFont typeface="+mj-lt"/>
              <a:buAutoNum type="arabicPeriod"/>
            </a:pPr>
            <a:r>
              <a:rPr lang="en-US" sz="1600" dirty="0" smtClean="0">
                <a:latin typeface="Cambria" pitchFamily="18" charset="0"/>
              </a:rPr>
              <a:t>Go to Collection in the upper left hand corner and choose the satellite you wish to use; we chose Landsat 4-5 TM</a:t>
            </a:r>
          </a:p>
          <a:p>
            <a:pPr marL="514350" indent="-514350">
              <a:buFont typeface="+mj-lt"/>
              <a:buAutoNum type="arabicPeriod"/>
            </a:pPr>
            <a:r>
              <a:rPr lang="en-US" sz="1600" dirty="0" smtClean="0">
                <a:latin typeface="Cambria" pitchFamily="18" charset="0"/>
              </a:rPr>
              <a:t>In the left panel, input the </a:t>
            </a:r>
            <a:r>
              <a:rPr lang="en-US" sz="1600" dirty="0" smtClean="0">
                <a:solidFill>
                  <a:srgbClr val="0070C0"/>
                </a:solidFill>
                <a:latin typeface="Cambria" pitchFamily="18" charset="0"/>
              </a:rPr>
              <a:t>latitude and longitude </a:t>
            </a:r>
            <a:r>
              <a:rPr lang="en-US" sz="1600" dirty="0" smtClean="0">
                <a:latin typeface="Cambria" pitchFamily="18" charset="0"/>
              </a:rPr>
              <a:t>coordinates for your study area and click GO, and update the month and year and click GO</a:t>
            </a:r>
          </a:p>
          <a:p>
            <a:pPr marL="514350" indent="-514350">
              <a:buFont typeface="+mj-lt"/>
              <a:buAutoNum type="arabicPeriod"/>
            </a:pPr>
            <a:r>
              <a:rPr lang="en-US" sz="1600" dirty="0" smtClean="0">
                <a:latin typeface="Cambria" pitchFamily="18" charset="0"/>
              </a:rPr>
              <a:t>Use the screen to preview the image and click </a:t>
            </a:r>
            <a:r>
              <a:rPr lang="en-US" sz="1600" dirty="0" smtClean="0">
                <a:solidFill>
                  <a:srgbClr val="FF0000"/>
                </a:solidFill>
                <a:latin typeface="Cambria" pitchFamily="18" charset="0"/>
              </a:rPr>
              <a:t>Add</a:t>
            </a:r>
            <a:r>
              <a:rPr lang="en-US" sz="1600" dirty="0" smtClean="0">
                <a:latin typeface="Cambria" pitchFamily="18" charset="0"/>
              </a:rPr>
              <a:t> in the lower left hand corner to add data to cart</a:t>
            </a:r>
            <a:endParaRPr lang="en-US" sz="1600" dirty="0">
              <a:latin typeface="Cambria"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66" y="3488927"/>
            <a:ext cx="6603217" cy="3124941"/>
          </a:xfrm>
          <a:prstGeom prst="rect">
            <a:avLst/>
          </a:prstGeom>
        </p:spPr>
      </p:pic>
    </p:spTree>
    <p:extLst>
      <p:ext uri="{BB962C8B-B14F-4D97-AF65-F5344CB8AC3E}">
        <p14:creationId xmlns:p14="http://schemas.microsoft.com/office/powerpoint/2010/main" val="4104315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114300"/>
            <a:ext cx="8229600" cy="1143000"/>
          </a:xfrm>
        </p:spPr>
        <p:txBody>
          <a:bodyPr/>
          <a:lstStyle/>
          <a:p>
            <a:r>
              <a:rPr lang="en-US" dirty="0" smtClean="0">
                <a:latin typeface="Cambria" pitchFamily="18" charset="0"/>
              </a:rPr>
              <a:t>Fire </a:t>
            </a:r>
            <a:r>
              <a:rPr lang="en-US" dirty="0" smtClean="0">
                <a:latin typeface="Cambria" pitchFamily="18" charset="0"/>
              </a:rPr>
              <a:t>Risk </a:t>
            </a:r>
            <a:r>
              <a:rPr lang="en-US" dirty="0" smtClean="0">
                <a:latin typeface="Cambria" pitchFamily="18" charset="0"/>
              </a:rPr>
              <a:t>Maps: Fuel Cover</a:t>
            </a:r>
            <a:endParaRPr lang="en-US" dirty="0">
              <a:latin typeface="Cambria" pitchFamily="18" charset="0"/>
            </a:endParaRPr>
          </a:p>
        </p:txBody>
      </p:sp>
      <p:sp>
        <p:nvSpPr>
          <p:cNvPr id="4" name="Rectangle 3"/>
          <p:cNvSpPr/>
          <p:nvPr/>
        </p:nvSpPr>
        <p:spPr>
          <a:xfrm>
            <a:off x="228600" y="717367"/>
            <a:ext cx="8724900" cy="3970318"/>
          </a:xfrm>
          <a:prstGeom prst="rect">
            <a:avLst/>
          </a:prstGeom>
        </p:spPr>
        <p:txBody>
          <a:bodyPr wrap="square">
            <a:spAutoFit/>
          </a:bodyPr>
          <a:lstStyle/>
          <a:p>
            <a:pPr marL="514350" indent="-514350">
              <a:buFont typeface="+mj-lt"/>
              <a:buAutoNum type="arabicPeriod"/>
            </a:pPr>
            <a:r>
              <a:rPr lang="en-US" dirty="0">
                <a:latin typeface="Cambria" pitchFamily="18" charset="0"/>
              </a:rPr>
              <a:t>To access </a:t>
            </a:r>
            <a:r>
              <a:rPr lang="en-US" dirty="0" smtClean="0">
                <a:latin typeface="Cambria" pitchFamily="18" charset="0"/>
              </a:rPr>
              <a:t>LANDFIRE Data, </a:t>
            </a:r>
            <a:r>
              <a:rPr lang="en-US" dirty="0">
                <a:latin typeface="Cambria" pitchFamily="18" charset="0"/>
              </a:rPr>
              <a:t>navigate to: </a:t>
            </a:r>
            <a:r>
              <a:rPr lang="en-US" dirty="0">
                <a:latin typeface="Cambria" pitchFamily="18" charset="0"/>
                <a:hlinkClick r:id="rId2"/>
              </a:rPr>
              <a:t>http://landfire.cr.usgs.gov/viewer</a:t>
            </a:r>
            <a:r>
              <a:rPr lang="en-US" dirty="0" smtClean="0">
                <a:latin typeface="Cambria" pitchFamily="18" charset="0"/>
                <a:hlinkClick r:id="rId2"/>
              </a:rPr>
              <a:t>/</a:t>
            </a:r>
            <a:endParaRPr lang="en-US" dirty="0" smtClean="0">
              <a:latin typeface="Cambria" pitchFamily="18" charset="0"/>
            </a:endParaRPr>
          </a:p>
          <a:p>
            <a:pPr marL="514350" indent="-514350">
              <a:buFont typeface="+mj-lt"/>
              <a:buAutoNum type="arabicPeriod"/>
            </a:pPr>
            <a:r>
              <a:rPr lang="en-US" dirty="0" smtClean="0">
                <a:latin typeface="Cambria" pitchFamily="18" charset="0"/>
              </a:rPr>
              <a:t>Click zone </a:t>
            </a:r>
            <a:r>
              <a:rPr lang="en-US" i="1" dirty="0" smtClean="0">
                <a:latin typeface="Cambria" pitchFamily="18" charset="0"/>
              </a:rPr>
              <a:t>58</a:t>
            </a:r>
            <a:r>
              <a:rPr lang="en-US" dirty="0" smtClean="0">
                <a:latin typeface="Cambria" pitchFamily="18" charset="0"/>
              </a:rPr>
              <a:t> for the Coastal Plains Region of North Carolina.</a:t>
            </a:r>
          </a:p>
          <a:p>
            <a:pPr marL="514350" indent="-514350">
              <a:buFont typeface="+mj-lt"/>
              <a:buAutoNum type="arabicPeriod"/>
            </a:pPr>
            <a:r>
              <a:rPr lang="en-US" dirty="0" smtClean="0">
                <a:latin typeface="Cambria" pitchFamily="18" charset="0"/>
              </a:rPr>
              <a:t>Click the globe icon in the upper left-corner, and click </a:t>
            </a:r>
            <a:r>
              <a:rPr lang="en-US" i="1" dirty="0" smtClean="0">
                <a:latin typeface="Cambria" pitchFamily="18" charset="0"/>
              </a:rPr>
              <a:t>Download Data.</a:t>
            </a:r>
          </a:p>
          <a:p>
            <a:pPr marL="514350" indent="-514350">
              <a:buFont typeface="+mj-lt"/>
              <a:buAutoNum type="arabicPeriod"/>
            </a:pPr>
            <a:r>
              <a:rPr lang="en-US" dirty="0" smtClean="0">
                <a:latin typeface="Cambria" pitchFamily="18" charset="0"/>
              </a:rPr>
              <a:t>In the </a:t>
            </a:r>
            <a:r>
              <a:rPr lang="en-US" i="1" dirty="0" smtClean="0">
                <a:latin typeface="Cambria" pitchFamily="18" charset="0"/>
              </a:rPr>
              <a:t>Download Data</a:t>
            </a:r>
            <a:r>
              <a:rPr lang="en-US" dirty="0" smtClean="0">
                <a:latin typeface="Cambria" pitchFamily="18" charset="0"/>
              </a:rPr>
              <a:t> window on the right, expand the </a:t>
            </a:r>
            <a:r>
              <a:rPr lang="en-US" i="1" dirty="0" smtClean="0">
                <a:latin typeface="Cambria" pitchFamily="18" charset="0"/>
              </a:rPr>
              <a:t>LF2008 (Refresh – LF_110)</a:t>
            </a:r>
            <a:r>
              <a:rPr lang="en-US" dirty="0" smtClean="0">
                <a:latin typeface="Cambria" pitchFamily="18" charset="0"/>
              </a:rPr>
              <a:t> category, followed by the </a:t>
            </a:r>
            <a:r>
              <a:rPr lang="en-US" i="1" dirty="0" smtClean="0">
                <a:latin typeface="Cambria" pitchFamily="18" charset="0"/>
              </a:rPr>
              <a:t>Fuel </a:t>
            </a:r>
            <a:r>
              <a:rPr lang="en-US" dirty="0" smtClean="0">
                <a:latin typeface="Cambria" pitchFamily="18" charset="0"/>
              </a:rPr>
              <a:t>category.</a:t>
            </a:r>
          </a:p>
          <a:p>
            <a:pPr marL="514350" indent="-514350">
              <a:buFont typeface="+mj-lt"/>
              <a:buAutoNum type="arabicPeriod"/>
            </a:pPr>
            <a:r>
              <a:rPr lang="en-US" dirty="0" smtClean="0">
                <a:latin typeface="Cambria" pitchFamily="18" charset="0"/>
              </a:rPr>
              <a:t>Check the box next to the layer </a:t>
            </a:r>
            <a:r>
              <a:rPr lang="en-US" i="1" dirty="0" smtClean="0">
                <a:latin typeface="Cambria" pitchFamily="18" charset="0"/>
              </a:rPr>
              <a:t>us_110 40 Scott and Burgan Fire Behavior Fuel Model</a:t>
            </a:r>
            <a:r>
              <a:rPr lang="en-US" dirty="0" smtClean="0">
                <a:latin typeface="Cambria" pitchFamily="18" charset="0"/>
              </a:rPr>
              <a:t>, i.e. the first option in the listing.  </a:t>
            </a:r>
            <a:endParaRPr lang="en-US" i="1" dirty="0" smtClean="0">
              <a:latin typeface="Cambria" pitchFamily="18" charset="0"/>
            </a:endParaRPr>
          </a:p>
          <a:p>
            <a:pPr marL="514350" indent="-514350">
              <a:buFont typeface="+mj-lt"/>
              <a:buAutoNum type="arabicPeriod"/>
            </a:pPr>
            <a:r>
              <a:rPr lang="en-US" dirty="0">
                <a:latin typeface="Cambria" pitchFamily="18" charset="0"/>
              </a:rPr>
              <a:t>Click the </a:t>
            </a:r>
            <a:r>
              <a:rPr lang="en-US" i="1" dirty="0">
                <a:latin typeface="Cambria" pitchFamily="18" charset="0"/>
              </a:rPr>
              <a:t>Define Rectangular Download Area for Seamless Data</a:t>
            </a:r>
            <a:r>
              <a:rPr lang="en-US" dirty="0">
                <a:latin typeface="Cambria" pitchFamily="18" charset="0"/>
              </a:rPr>
              <a:t> and draw a box around the study area</a:t>
            </a:r>
            <a:r>
              <a:rPr lang="en-US" dirty="0" smtClean="0">
                <a:latin typeface="Cambria" pitchFamily="18" charset="0"/>
              </a:rPr>
              <a:t>.  </a:t>
            </a:r>
          </a:p>
          <a:p>
            <a:pPr marL="514350" indent="-514350">
              <a:buFont typeface="+mj-lt"/>
              <a:buAutoNum type="arabicPeriod"/>
            </a:pPr>
            <a:r>
              <a:rPr lang="en-US" dirty="0" smtClean="0">
                <a:latin typeface="Cambria" pitchFamily="18" charset="0"/>
              </a:rPr>
              <a:t>In the new window, click the </a:t>
            </a:r>
            <a:r>
              <a:rPr lang="en-US" i="1" dirty="0" smtClean="0">
                <a:latin typeface="Cambria" pitchFamily="18" charset="0"/>
              </a:rPr>
              <a:t>Download </a:t>
            </a:r>
            <a:r>
              <a:rPr lang="en-US" dirty="0" smtClean="0">
                <a:latin typeface="Cambria" pitchFamily="18" charset="0"/>
              </a:rPr>
              <a:t>button next to the layer titled </a:t>
            </a:r>
            <a:r>
              <a:rPr lang="en-US" i="1" dirty="0">
                <a:latin typeface="Cambria" pitchFamily="18" charset="0"/>
              </a:rPr>
              <a:t>us_110 40 Scott and Burgan Fire Behavior Fuel </a:t>
            </a:r>
            <a:r>
              <a:rPr lang="en-US" i="1" dirty="0" smtClean="0">
                <a:latin typeface="Cambria" pitchFamily="18" charset="0"/>
              </a:rPr>
              <a:t>Model.</a:t>
            </a:r>
            <a:endParaRPr lang="en-US" dirty="0">
              <a:latin typeface="Cambria" pitchFamily="18" charset="0"/>
            </a:endParaRPr>
          </a:p>
          <a:p>
            <a:pPr marL="514350" indent="-514350">
              <a:buFont typeface="+mj-lt"/>
              <a:buAutoNum type="arabicPeriod"/>
            </a:pPr>
            <a:r>
              <a:rPr lang="en-US" dirty="0" smtClean="0">
                <a:latin typeface="Cambria" pitchFamily="18" charset="0"/>
              </a:rPr>
              <a:t>Open this new raster layer in ArcGIS 10, and project into WGS 84 UTM Zone 18N using </a:t>
            </a:r>
            <a:r>
              <a:rPr lang="en-US" i="1" dirty="0" smtClean="0">
                <a:latin typeface="Cambria" pitchFamily="18" charset="0"/>
              </a:rPr>
              <a:t>Project Raster.  </a:t>
            </a:r>
            <a:r>
              <a:rPr lang="en-US" dirty="0" smtClean="0">
                <a:latin typeface="Cambria" pitchFamily="18" charset="0"/>
              </a:rPr>
              <a:t>Name the </a:t>
            </a:r>
            <a:r>
              <a:rPr lang="en-US" i="1" dirty="0" smtClean="0">
                <a:latin typeface="Cambria" pitchFamily="18" charset="0"/>
              </a:rPr>
              <a:t>output raster</a:t>
            </a:r>
            <a:r>
              <a:rPr lang="en-US" dirty="0">
                <a:latin typeface="Cambria" pitchFamily="18" charset="0"/>
              </a:rPr>
              <a:t> </a:t>
            </a:r>
            <a:r>
              <a:rPr lang="en-US" dirty="0" smtClean="0">
                <a:latin typeface="Cambria" pitchFamily="18" charset="0"/>
              </a:rPr>
              <a:t>as  </a:t>
            </a:r>
            <a:r>
              <a:rPr lang="en-US" i="1" dirty="0" smtClean="0">
                <a:latin typeface="Cambria" pitchFamily="18" charset="0"/>
              </a:rPr>
              <a:t>FBFM40_18N</a:t>
            </a:r>
            <a:r>
              <a:rPr lang="en-US" dirty="0" smtClean="0">
                <a:latin typeface="Cambria" pitchFamily="18" charset="0"/>
              </a:rPr>
              <a:t>.</a:t>
            </a:r>
            <a:endParaRPr lang="en-US" i="1" dirty="0" smtClean="0">
              <a:latin typeface="Cambria" pitchFamily="18" charset="0"/>
            </a:endParaRPr>
          </a:p>
          <a:p>
            <a:pPr marL="514350" indent="-514350">
              <a:buFont typeface="+mj-lt"/>
              <a:buAutoNum type="arabicPeriod"/>
            </a:pPr>
            <a:endParaRPr lang="en-US" dirty="0" smtClean="0">
              <a:latin typeface="Cambria"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0" y="4398883"/>
            <a:ext cx="6661159" cy="172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676" y="6120055"/>
            <a:ext cx="8963024" cy="646331"/>
          </a:xfrm>
          <a:prstGeom prst="rect">
            <a:avLst/>
          </a:prstGeom>
          <a:noFill/>
          <a:ln>
            <a:solidFill>
              <a:schemeClr val="tx1"/>
            </a:solidFill>
          </a:ln>
        </p:spPr>
        <p:txBody>
          <a:bodyPr wrap="square" rtlCol="0">
            <a:spAutoFit/>
          </a:bodyPr>
          <a:lstStyle/>
          <a:p>
            <a:r>
              <a:rPr lang="en-US" dirty="0" smtClean="0"/>
              <a:t>Make sure to download all necessary tiles to cover your study area.  For this study, both Dare and Pender counties are within the same USGS tile.</a:t>
            </a:r>
            <a:endParaRPr lang="en-US" dirty="0"/>
          </a:p>
        </p:txBody>
      </p:sp>
    </p:spTree>
    <p:extLst>
      <p:ext uri="{BB962C8B-B14F-4D97-AF65-F5344CB8AC3E}">
        <p14:creationId xmlns:p14="http://schemas.microsoft.com/office/powerpoint/2010/main" val="27191544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114300"/>
            <a:ext cx="8229600" cy="1143000"/>
          </a:xfrm>
        </p:spPr>
        <p:txBody>
          <a:bodyPr/>
          <a:lstStyle/>
          <a:p>
            <a:r>
              <a:rPr lang="en-US" dirty="0" smtClean="0">
                <a:latin typeface="Cambria" pitchFamily="18" charset="0"/>
              </a:rPr>
              <a:t>Fire Risk Maps: Fuel Cover</a:t>
            </a:r>
            <a:endParaRPr lang="en-US" dirty="0">
              <a:latin typeface="Cambria" pitchFamily="18" charset="0"/>
            </a:endParaRPr>
          </a:p>
        </p:txBody>
      </p:sp>
      <p:sp>
        <p:nvSpPr>
          <p:cNvPr id="4" name="Rectangle 3"/>
          <p:cNvSpPr/>
          <p:nvPr/>
        </p:nvSpPr>
        <p:spPr>
          <a:xfrm>
            <a:off x="76200" y="631642"/>
            <a:ext cx="8991600" cy="6647974"/>
          </a:xfrm>
          <a:prstGeom prst="rect">
            <a:avLst/>
          </a:prstGeom>
        </p:spPr>
        <p:txBody>
          <a:bodyPr wrap="square">
            <a:spAutoFit/>
          </a:bodyPr>
          <a:lstStyle/>
          <a:p>
            <a:pPr marL="514350" indent="-514350">
              <a:buFont typeface="+mj-lt"/>
              <a:buAutoNum type="arabicPeriod" startAt="9"/>
            </a:pPr>
            <a:r>
              <a:rPr lang="en-US" dirty="0" smtClean="0">
                <a:latin typeface="Cambria" pitchFamily="18" charset="0"/>
              </a:rPr>
              <a:t>Before the weights can be calculated, the layer needs to be scaled to the study area.</a:t>
            </a:r>
          </a:p>
          <a:p>
            <a:pPr marL="514350" indent="-514350">
              <a:buFont typeface="+mj-lt"/>
              <a:buAutoNum type="arabicPeriod" startAt="9"/>
            </a:pPr>
            <a:r>
              <a:rPr lang="en-US" dirty="0">
                <a:latin typeface="Cambria" pitchFamily="18" charset="0"/>
              </a:rPr>
              <a:t>To access </a:t>
            </a:r>
            <a:r>
              <a:rPr lang="en-US" dirty="0" smtClean="0">
                <a:latin typeface="Cambria" pitchFamily="18" charset="0"/>
              </a:rPr>
              <a:t>a County </a:t>
            </a:r>
            <a:r>
              <a:rPr lang="en-US" dirty="0" err="1" smtClean="0">
                <a:latin typeface="Cambria" pitchFamily="18" charset="0"/>
              </a:rPr>
              <a:t>shapefile</a:t>
            </a:r>
            <a:r>
              <a:rPr lang="en-US" dirty="0" smtClean="0">
                <a:latin typeface="Cambria" pitchFamily="18" charset="0"/>
              </a:rPr>
              <a:t> for North Carolina, </a:t>
            </a:r>
            <a:r>
              <a:rPr lang="en-US" dirty="0">
                <a:latin typeface="Cambria" pitchFamily="18" charset="0"/>
              </a:rPr>
              <a:t>navigate to: </a:t>
            </a:r>
            <a:r>
              <a:rPr lang="en-US" dirty="0">
                <a:latin typeface="Cambria" pitchFamily="18" charset="0"/>
                <a:hlinkClick r:id="rId2"/>
              </a:rPr>
              <a:t>http://www.ncdot.gov/it/gis/DataDistribution/DOTData</a:t>
            </a:r>
            <a:r>
              <a:rPr lang="en-US" dirty="0" smtClean="0">
                <a:latin typeface="Cambria" pitchFamily="18" charset="0"/>
                <a:hlinkClick r:id="rId2"/>
              </a:rPr>
              <a:t>/</a:t>
            </a:r>
            <a:endParaRPr lang="en-US" dirty="0" smtClean="0">
              <a:latin typeface="Cambria" pitchFamily="18" charset="0"/>
            </a:endParaRPr>
          </a:p>
          <a:p>
            <a:pPr marL="514350" indent="-514350">
              <a:buFont typeface="+mj-lt"/>
              <a:buAutoNum type="arabicPeriod" startAt="9"/>
            </a:pPr>
            <a:r>
              <a:rPr lang="en-US" dirty="0" smtClean="0">
                <a:latin typeface="Cambria" pitchFamily="18" charset="0"/>
              </a:rPr>
              <a:t>Download the </a:t>
            </a:r>
            <a:r>
              <a:rPr lang="en-US" i="1" dirty="0" smtClean="0">
                <a:latin typeface="Cambria" pitchFamily="18" charset="0"/>
              </a:rPr>
              <a:t>County Boundaries</a:t>
            </a:r>
            <a:r>
              <a:rPr lang="en-US" dirty="0" smtClean="0">
                <a:latin typeface="Cambria" pitchFamily="18" charset="0"/>
              </a:rPr>
              <a:t> for the state.</a:t>
            </a:r>
          </a:p>
          <a:p>
            <a:pPr marL="514350" indent="-514350">
              <a:buFont typeface="+mj-lt"/>
              <a:buAutoNum type="arabicPeriod" startAt="9"/>
            </a:pPr>
            <a:r>
              <a:rPr lang="en-US" dirty="0" smtClean="0">
                <a:latin typeface="Cambria" pitchFamily="18" charset="0"/>
              </a:rPr>
              <a:t>Open this new layer in ArcGIS 10, and</a:t>
            </a:r>
            <a:r>
              <a:rPr lang="en-US" i="1" dirty="0" smtClean="0">
                <a:latin typeface="Cambria" pitchFamily="18" charset="0"/>
              </a:rPr>
              <a:t> </a:t>
            </a:r>
            <a:r>
              <a:rPr lang="en-US" dirty="0" smtClean="0">
                <a:latin typeface="Cambria" pitchFamily="18" charset="0"/>
              </a:rPr>
              <a:t>open the </a:t>
            </a:r>
            <a:r>
              <a:rPr lang="en-US" i="1" dirty="0" smtClean="0">
                <a:latin typeface="Cambria" pitchFamily="18" charset="0"/>
              </a:rPr>
              <a:t>Select by Attributes </a:t>
            </a:r>
            <a:r>
              <a:rPr lang="en-US" dirty="0" smtClean="0">
                <a:latin typeface="Cambria" pitchFamily="18" charset="0"/>
              </a:rPr>
              <a:t>tool from the </a:t>
            </a:r>
            <a:r>
              <a:rPr lang="en-US" i="1" dirty="0" smtClean="0">
                <a:latin typeface="Cambria" pitchFamily="18" charset="0"/>
              </a:rPr>
              <a:t>Selection </a:t>
            </a:r>
            <a:r>
              <a:rPr lang="en-US" dirty="0" smtClean="0">
                <a:latin typeface="Cambria" pitchFamily="18" charset="0"/>
              </a:rPr>
              <a:t>tab in the menu bar.</a:t>
            </a:r>
          </a:p>
          <a:p>
            <a:pPr marL="971550" lvl="1" indent="-514350">
              <a:buFont typeface="Arial" pitchFamily="34" charset="0"/>
              <a:buChar char="•"/>
            </a:pPr>
            <a:r>
              <a:rPr lang="en-US" sz="1200" dirty="0" smtClean="0">
                <a:latin typeface="Cambria" pitchFamily="18" charset="0"/>
              </a:rPr>
              <a:t>Enter </a:t>
            </a:r>
            <a:r>
              <a:rPr lang="en-US" sz="1200" dirty="0">
                <a:latin typeface="Cambria" pitchFamily="18" charset="0"/>
              </a:rPr>
              <a:t>the expression: </a:t>
            </a:r>
            <a:r>
              <a:rPr lang="en-US" sz="1200" i="1" dirty="0">
                <a:latin typeface="Cambria" pitchFamily="18" charset="0"/>
              </a:rPr>
              <a:t>"NAME" = 'DARE' OR "NAME" = </a:t>
            </a:r>
            <a:r>
              <a:rPr lang="en-US" sz="1200" i="1" dirty="0" smtClean="0">
                <a:latin typeface="Cambria" pitchFamily="18" charset="0"/>
              </a:rPr>
              <a:t>'PENDER‘</a:t>
            </a:r>
          </a:p>
          <a:p>
            <a:pPr marL="971550" lvl="1" indent="-514350">
              <a:buFont typeface="Arial" pitchFamily="34" charset="0"/>
              <a:buChar char="•"/>
            </a:pPr>
            <a:r>
              <a:rPr lang="en-US" sz="1200" dirty="0" smtClean="0">
                <a:latin typeface="Cambria" pitchFamily="18" charset="0"/>
              </a:rPr>
              <a:t>Click </a:t>
            </a:r>
            <a:r>
              <a:rPr lang="en-US" sz="1200" i="1" dirty="0" smtClean="0">
                <a:latin typeface="Cambria" pitchFamily="18" charset="0"/>
              </a:rPr>
              <a:t>OK</a:t>
            </a:r>
            <a:r>
              <a:rPr lang="en-US" sz="1200" dirty="0" smtClean="0">
                <a:latin typeface="Cambria" pitchFamily="18" charset="0"/>
              </a:rPr>
              <a:t>.</a:t>
            </a:r>
          </a:p>
          <a:p>
            <a:pPr marL="514350" indent="-514350">
              <a:buFont typeface="+mj-lt"/>
              <a:buAutoNum type="arabicPeriod" startAt="9"/>
            </a:pPr>
            <a:r>
              <a:rPr lang="en-US" dirty="0" smtClean="0">
                <a:latin typeface="Cambria" pitchFamily="18" charset="0"/>
              </a:rPr>
              <a:t>Right-click the county layer and navigate to </a:t>
            </a:r>
            <a:r>
              <a:rPr lang="en-US" dirty="0" err="1" smtClean="0">
                <a:latin typeface="Cambria" pitchFamily="18" charset="0"/>
              </a:rPr>
              <a:t>Selection</a:t>
            </a:r>
            <a:r>
              <a:rPr lang="en-US" dirty="0" err="1" smtClean="0">
                <a:latin typeface="Arial"/>
                <a:cs typeface="Arial"/>
              </a:rPr>
              <a:t>→</a:t>
            </a:r>
            <a:r>
              <a:rPr lang="en-US" dirty="0" err="1" smtClean="0">
                <a:latin typeface="Cambria" pitchFamily="18" charset="0"/>
                <a:cs typeface="Arial"/>
              </a:rPr>
              <a:t>Create</a:t>
            </a:r>
            <a:r>
              <a:rPr lang="en-US" dirty="0" smtClean="0">
                <a:latin typeface="Cambria" pitchFamily="18" charset="0"/>
                <a:cs typeface="Arial"/>
              </a:rPr>
              <a:t> Layer From Selected Features.</a:t>
            </a:r>
          </a:p>
          <a:p>
            <a:pPr marL="514350" indent="-514350">
              <a:buFont typeface="+mj-lt"/>
              <a:buAutoNum type="arabicPeriod" startAt="9"/>
            </a:pPr>
            <a:r>
              <a:rPr lang="en-US" dirty="0" err="1" smtClean="0">
                <a:latin typeface="Cambria" pitchFamily="18" charset="0"/>
                <a:cs typeface="Arial"/>
              </a:rPr>
              <a:t>Reproject</a:t>
            </a:r>
            <a:r>
              <a:rPr lang="en-US" dirty="0" smtClean="0">
                <a:latin typeface="Cambria" pitchFamily="18" charset="0"/>
                <a:cs typeface="Arial"/>
              </a:rPr>
              <a:t> the new layer of the selected counties into WGS 84 UTM Zone 18N using the </a:t>
            </a:r>
            <a:r>
              <a:rPr lang="en-US" i="1" dirty="0" smtClean="0">
                <a:latin typeface="Cambria" pitchFamily="18" charset="0"/>
                <a:cs typeface="Arial"/>
              </a:rPr>
              <a:t>Project</a:t>
            </a:r>
            <a:r>
              <a:rPr lang="en-US" dirty="0" smtClean="0">
                <a:latin typeface="Cambria" pitchFamily="18" charset="0"/>
                <a:cs typeface="Arial"/>
              </a:rPr>
              <a:t> tool. Name the output: </a:t>
            </a:r>
            <a:r>
              <a:rPr lang="en-US" i="1" dirty="0" smtClean="0">
                <a:latin typeface="Cambria" pitchFamily="18" charset="0"/>
                <a:cs typeface="Arial"/>
              </a:rPr>
              <a:t>Cntys_18N</a:t>
            </a:r>
            <a:r>
              <a:rPr lang="en-US" dirty="0" smtClean="0">
                <a:latin typeface="Cambria" pitchFamily="18" charset="0"/>
                <a:cs typeface="Arial"/>
              </a:rPr>
              <a:t>.</a:t>
            </a:r>
          </a:p>
          <a:p>
            <a:pPr marL="514350" indent="-514350">
              <a:buFont typeface="+mj-lt"/>
              <a:buAutoNum type="arabicPeriod" startAt="9"/>
            </a:pPr>
            <a:r>
              <a:rPr lang="en-US" dirty="0" smtClean="0">
                <a:latin typeface="Cambria" pitchFamily="18" charset="0"/>
                <a:cs typeface="Arial"/>
              </a:rPr>
              <a:t>Open the </a:t>
            </a:r>
            <a:r>
              <a:rPr lang="en-US" i="1" dirty="0" smtClean="0">
                <a:latin typeface="Cambria" pitchFamily="18" charset="0"/>
                <a:cs typeface="Arial"/>
              </a:rPr>
              <a:t>Polygon to Raster</a:t>
            </a:r>
            <a:r>
              <a:rPr lang="en-US" dirty="0" smtClean="0">
                <a:latin typeface="Cambria" pitchFamily="18" charset="0"/>
                <a:cs typeface="Arial"/>
              </a:rPr>
              <a:t> tool and insert the </a:t>
            </a:r>
            <a:r>
              <a:rPr lang="en-US" i="1" dirty="0" smtClean="0">
                <a:latin typeface="Cambria" pitchFamily="18" charset="0"/>
                <a:cs typeface="Arial"/>
              </a:rPr>
              <a:t>Cntys_18N</a:t>
            </a:r>
            <a:r>
              <a:rPr lang="en-US" dirty="0" smtClean="0">
                <a:latin typeface="Cambria" pitchFamily="18" charset="0"/>
                <a:cs typeface="Arial"/>
              </a:rPr>
              <a:t> layer as </a:t>
            </a:r>
            <a:r>
              <a:rPr lang="en-US" i="1" dirty="0" smtClean="0">
                <a:latin typeface="Cambria" pitchFamily="18" charset="0"/>
                <a:cs typeface="Arial"/>
              </a:rPr>
              <a:t>Input Feature.</a:t>
            </a:r>
            <a:endParaRPr lang="en-US" dirty="0" smtClean="0">
              <a:latin typeface="Cambria" pitchFamily="18" charset="0"/>
              <a:cs typeface="Arial"/>
            </a:endParaRPr>
          </a:p>
          <a:p>
            <a:pPr marL="971550" lvl="1" indent="-514350">
              <a:buFont typeface="Arial" pitchFamily="34" charset="0"/>
              <a:buChar char="•"/>
            </a:pPr>
            <a:r>
              <a:rPr lang="en-US" sz="1200" dirty="0" smtClean="0">
                <a:latin typeface="Cambria" pitchFamily="18" charset="0"/>
                <a:cs typeface="Arial"/>
              </a:rPr>
              <a:t>Leave the defaults for the </a:t>
            </a:r>
            <a:r>
              <a:rPr lang="en-US" sz="1200" i="1" dirty="0" smtClean="0">
                <a:latin typeface="Cambria" pitchFamily="18" charset="0"/>
                <a:cs typeface="Arial"/>
              </a:rPr>
              <a:t>Cell </a:t>
            </a:r>
            <a:r>
              <a:rPr lang="en-US" sz="1200" i="1" dirty="0">
                <a:latin typeface="Cambria" pitchFamily="18" charset="0"/>
                <a:cs typeface="Arial"/>
              </a:rPr>
              <a:t>a</a:t>
            </a:r>
            <a:r>
              <a:rPr lang="en-US" sz="1200" i="1" dirty="0" smtClean="0">
                <a:latin typeface="Cambria" pitchFamily="18" charset="0"/>
                <a:cs typeface="Arial"/>
              </a:rPr>
              <a:t>ssignment type </a:t>
            </a:r>
            <a:r>
              <a:rPr lang="en-US" sz="1200" dirty="0" smtClean="0">
                <a:latin typeface="Cambria" pitchFamily="18" charset="0"/>
                <a:cs typeface="Arial"/>
              </a:rPr>
              <a:t>and </a:t>
            </a:r>
            <a:r>
              <a:rPr lang="en-US" sz="1200" i="1" dirty="0" smtClean="0">
                <a:latin typeface="Cambria" pitchFamily="18" charset="0"/>
                <a:cs typeface="Arial"/>
              </a:rPr>
              <a:t>Priority Field</a:t>
            </a:r>
            <a:r>
              <a:rPr lang="en-US" sz="1200"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the </a:t>
            </a:r>
            <a:r>
              <a:rPr lang="en-US" sz="1200" i="1" dirty="0" smtClean="0">
                <a:latin typeface="Cambria" pitchFamily="18" charset="0"/>
                <a:cs typeface="Arial"/>
              </a:rPr>
              <a:t>Value Field</a:t>
            </a:r>
            <a:r>
              <a:rPr lang="en-US" sz="1200" dirty="0" smtClean="0">
                <a:latin typeface="Cambria" pitchFamily="18" charset="0"/>
                <a:cs typeface="Arial"/>
              </a:rPr>
              <a:t> to </a:t>
            </a:r>
            <a:r>
              <a:rPr lang="en-US" sz="1200" i="1" dirty="0" smtClean="0">
                <a:latin typeface="Cambria" pitchFamily="18" charset="0"/>
                <a:cs typeface="Arial"/>
              </a:rPr>
              <a:t>FIPS</a:t>
            </a:r>
            <a:r>
              <a:rPr lang="en-US" sz="1200"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Navigate the </a:t>
            </a:r>
            <a:r>
              <a:rPr lang="en-US" sz="1200" i="1" dirty="0" smtClean="0">
                <a:latin typeface="Cambria" pitchFamily="18" charset="0"/>
                <a:cs typeface="Arial"/>
              </a:rPr>
              <a:t>Output Raster Dataset</a:t>
            </a:r>
            <a:r>
              <a:rPr lang="en-US" sz="1200" dirty="0" smtClean="0">
                <a:latin typeface="Cambria" pitchFamily="18" charset="0"/>
                <a:cs typeface="Arial"/>
              </a:rPr>
              <a:t> to your working folder, and name the image: </a:t>
            </a:r>
            <a:r>
              <a:rPr lang="en-US" sz="1200" i="1" dirty="0" err="1" smtClean="0">
                <a:latin typeface="Cambria" pitchFamily="18" charset="0"/>
                <a:cs typeface="Arial"/>
              </a:rPr>
              <a:t>Cntys_Rast</a:t>
            </a:r>
            <a:r>
              <a:rPr lang="en-US" sz="1200" i="1"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a:t>
            </a:r>
            <a:r>
              <a:rPr lang="en-US" sz="1200" i="1" dirty="0" err="1" smtClean="0">
                <a:latin typeface="Cambria" pitchFamily="18" charset="0"/>
                <a:cs typeface="Arial"/>
              </a:rPr>
              <a:t>Cellsize</a:t>
            </a:r>
            <a:r>
              <a:rPr lang="en-US" sz="1200" dirty="0" smtClean="0">
                <a:latin typeface="Cambria" pitchFamily="18" charset="0"/>
                <a:cs typeface="Arial"/>
              </a:rPr>
              <a:t> to </a:t>
            </a:r>
            <a:r>
              <a:rPr lang="en-US" sz="1200" i="1" dirty="0" smtClean="0">
                <a:latin typeface="Cambria" pitchFamily="18" charset="0"/>
                <a:cs typeface="Arial"/>
              </a:rPr>
              <a:t>30.</a:t>
            </a:r>
          </a:p>
          <a:p>
            <a:pPr marL="971550" lvl="1" indent="-514350">
              <a:buFont typeface="Arial" pitchFamily="34" charset="0"/>
              <a:buChar char="•"/>
            </a:pPr>
            <a:r>
              <a:rPr lang="en-US" sz="1200" dirty="0" smtClean="0">
                <a:latin typeface="Cambria" pitchFamily="18" charset="0"/>
                <a:cs typeface="Arial"/>
              </a:rPr>
              <a:t>Click </a:t>
            </a:r>
            <a:r>
              <a:rPr lang="en-US" sz="1200" i="1" dirty="0" smtClean="0">
                <a:latin typeface="Cambria" pitchFamily="18" charset="0"/>
                <a:cs typeface="Arial"/>
              </a:rPr>
              <a:t>Environments. </a:t>
            </a:r>
            <a:r>
              <a:rPr lang="en-US" sz="1200" dirty="0" smtClean="0">
                <a:latin typeface="Cambria" pitchFamily="18" charset="0"/>
                <a:cs typeface="Arial"/>
              </a:rPr>
              <a:t>Click </a:t>
            </a:r>
            <a:r>
              <a:rPr lang="en-US" sz="1200" i="1" dirty="0" smtClean="0">
                <a:latin typeface="Cambria" pitchFamily="18" charset="0"/>
                <a:cs typeface="Arial"/>
              </a:rPr>
              <a:t>Processing Extent</a:t>
            </a:r>
            <a:r>
              <a:rPr lang="en-US" sz="1200" dirty="0" smtClean="0">
                <a:latin typeface="Cambria" pitchFamily="18" charset="0"/>
                <a:cs typeface="Arial"/>
              </a:rPr>
              <a:t>, and navigate the Extent to the </a:t>
            </a:r>
            <a:r>
              <a:rPr lang="en-US" sz="1200" i="1" dirty="0" err="1" smtClean="0">
                <a:latin typeface="Cambria" pitchFamily="18" charset="0"/>
                <a:cs typeface="Arial"/>
              </a:rPr>
              <a:t>Soil_Variable</a:t>
            </a:r>
            <a:r>
              <a:rPr lang="en-US" sz="1200" dirty="0" smtClean="0">
                <a:latin typeface="Cambria" pitchFamily="18" charset="0"/>
                <a:cs typeface="Arial"/>
              </a:rPr>
              <a:t> layer created earlier. Click </a:t>
            </a:r>
            <a:r>
              <a:rPr lang="en-US" sz="1200" i="1" dirty="0" smtClean="0">
                <a:latin typeface="Cambria" pitchFamily="18" charset="0"/>
                <a:cs typeface="Arial"/>
              </a:rPr>
              <a:t>OK</a:t>
            </a:r>
            <a:r>
              <a:rPr lang="en-US" sz="1200" dirty="0" smtClean="0">
                <a:latin typeface="Cambria" pitchFamily="18" charset="0"/>
                <a:cs typeface="Arial"/>
              </a:rPr>
              <a:t> twice.</a:t>
            </a:r>
          </a:p>
          <a:p>
            <a:pPr marL="514350" lvl="1" indent="-514350">
              <a:buFont typeface="+mj-lt"/>
              <a:buAutoNum type="arabicPeriod" startAt="16"/>
            </a:pPr>
            <a:r>
              <a:rPr lang="en-US" dirty="0">
                <a:latin typeface="Cambria" pitchFamily="18" charset="0"/>
              </a:rPr>
              <a:t>Open the </a:t>
            </a:r>
            <a:r>
              <a:rPr lang="en-US" i="1" dirty="0">
                <a:latin typeface="Cambria" pitchFamily="18" charset="0"/>
              </a:rPr>
              <a:t>Reclassify </a:t>
            </a:r>
            <a:r>
              <a:rPr lang="en-US" dirty="0">
                <a:latin typeface="Cambria" pitchFamily="18" charset="0"/>
              </a:rPr>
              <a:t>tool, and set the input raster to </a:t>
            </a:r>
            <a:r>
              <a:rPr lang="en-US" i="1" dirty="0" err="1">
                <a:latin typeface="Cambria" pitchFamily="18" charset="0"/>
                <a:cs typeface="Arial"/>
              </a:rPr>
              <a:t>Cntys_Rast</a:t>
            </a:r>
            <a:r>
              <a:rPr lang="en-US" i="1" dirty="0">
                <a:latin typeface="Cambria" pitchFamily="18" charset="0"/>
                <a:cs typeface="Arial"/>
              </a:rPr>
              <a:t>.</a:t>
            </a:r>
          </a:p>
          <a:p>
            <a:pPr marL="971550" lvl="2" indent="-514350">
              <a:buFont typeface="Arial" pitchFamily="34" charset="0"/>
              <a:buChar char="•"/>
            </a:pPr>
            <a:r>
              <a:rPr lang="en-US" sz="1200" dirty="0">
                <a:latin typeface="Cambria" pitchFamily="18" charset="0"/>
                <a:cs typeface="Arial"/>
              </a:rPr>
              <a:t>The old values are the previous FIPS numbers.  The New Values should all be set to </a:t>
            </a:r>
            <a:r>
              <a:rPr lang="en-US" sz="1200" i="1" dirty="0">
                <a:latin typeface="Cambria" pitchFamily="18" charset="0"/>
                <a:cs typeface="Arial"/>
              </a:rPr>
              <a:t>1</a:t>
            </a:r>
            <a:r>
              <a:rPr lang="en-US" sz="1200" dirty="0">
                <a:latin typeface="Cambria" pitchFamily="18" charset="0"/>
                <a:cs typeface="Arial"/>
              </a:rPr>
              <a:t>.  Leave </a:t>
            </a:r>
            <a:r>
              <a:rPr lang="en-US" sz="1200" i="1" dirty="0" err="1">
                <a:latin typeface="Cambria" pitchFamily="18" charset="0"/>
                <a:cs typeface="Arial"/>
              </a:rPr>
              <a:t>NoData</a:t>
            </a:r>
            <a:r>
              <a:rPr lang="en-US" sz="1200" dirty="0">
                <a:latin typeface="Cambria" pitchFamily="18" charset="0"/>
                <a:cs typeface="Arial"/>
              </a:rPr>
              <a:t> as </a:t>
            </a:r>
            <a:r>
              <a:rPr lang="en-US" sz="1200" i="1" dirty="0" err="1">
                <a:latin typeface="Cambria" pitchFamily="18" charset="0"/>
                <a:cs typeface="Arial"/>
              </a:rPr>
              <a:t>NoData</a:t>
            </a:r>
            <a:r>
              <a:rPr lang="en-US" sz="1200" i="1" dirty="0">
                <a:latin typeface="Cambria" pitchFamily="18" charset="0"/>
                <a:cs typeface="Arial"/>
              </a:rPr>
              <a:t>.</a:t>
            </a:r>
          </a:p>
          <a:p>
            <a:pPr marL="971550" lvl="2" indent="-514350">
              <a:buFont typeface="Arial" pitchFamily="34" charset="0"/>
              <a:buChar char="•"/>
            </a:pPr>
            <a:r>
              <a:rPr lang="en-US" sz="1200" dirty="0">
                <a:latin typeface="Cambria" pitchFamily="18" charset="0"/>
                <a:cs typeface="Arial"/>
              </a:rPr>
              <a:t>Name the </a:t>
            </a:r>
            <a:r>
              <a:rPr lang="en-US" sz="1200" i="1" dirty="0">
                <a:latin typeface="Cambria" pitchFamily="18" charset="0"/>
                <a:cs typeface="Arial"/>
              </a:rPr>
              <a:t>Output Raster</a:t>
            </a:r>
            <a:r>
              <a:rPr lang="en-US" sz="1200" dirty="0">
                <a:latin typeface="Cambria" pitchFamily="18" charset="0"/>
                <a:cs typeface="Arial"/>
              </a:rPr>
              <a:t> as </a:t>
            </a:r>
            <a:r>
              <a:rPr lang="en-US" sz="1200" i="1" dirty="0" err="1">
                <a:latin typeface="Cambria" pitchFamily="18" charset="0"/>
                <a:cs typeface="Arial"/>
              </a:rPr>
              <a:t>Cnty_Bool</a:t>
            </a:r>
            <a:r>
              <a:rPr lang="en-US" sz="1200" i="1" dirty="0">
                <a:latin typeface="Cambria" pitchFamily="18" charset="0"/>
                <a:cs typeface="Arial"/>
              </a:rPr>
              <a:t>.</a:t>
            </a:r>
          </a:p>
          <a:p>
            <a:pPr marL="514350" lvl="1" indent="-514350">
              <a:buFont typeface="+mj-lt"/>
              <a:buAutoNum type="arabicPeriod" startAt="16"/>
            </a:pPr>
            <a:r>
              <a:rPr lang="en-US" dirty="0">
                <a:latin typeface="Cambria" pitchFamily="18" charset="0"/>
              </a:rPr>
              <a:t>Open the </a:t>
            </a:r>
            <a:r>
              <a:rPr lang="en-US" i="1" dirty="0">
                <a:latin typeface="Cambria" pitchFamily="18" charset="0"/>
              </a:rPr>
              <a:t>Raster Calculator</a:t>
            </a:r>
            <a:r>
              <a:rPr lang="en-US" dirty="0">
                <a:latin typeface="Cambria" pitchFamily="18" charset="0"/>
              </a:rPr>
              <a:t> tool, and input the following expression: </a:t>
            </a:r>
            <a:r>
              <a:rPr lang="en-US" i="1" dirty="0">
                <a:latin typeface="Cambria" pitchFamily="18" charset="0"/>
              </a:rPr>
              <a:t>Float(“</a:t>
            </a:r>
            <a:r>
              <a:rPr lang="en-US" i="1" dirty="0" err="1">
                <a:latin typeface="Cambria" pitchFamily="18" charset="0"/>
              </a:rPr>
              <a:t>Cntys_Bool</a:t>
            </a:r>
            <a:r>
              <a:rPr lang="en-US" i="1" dirty="0" smtClean="0">
                <a:latin typeface="Cambria" pitchFamily="18" charset="0"/>
              </a:rPr>
              <a:t>”*”</a:t>
            </a:r>
            <a:r>
              <a:rPr lang="en-US" i="1" dirty="0">
                <a:latin typeface="Cambria" pitchFamily="18" charset="0"/>
              </a:rPr>
              <a:t> FBFM40_18N</a:t>
            </a:r>
            <a:r>
              <a:rPr lang="en-US" i="1" dirty="0" smtClean="0">
                <a:latin typeface="Cambria" pitchFamily="18" charset="0"/>
              </a:rPr>
              <a:t>”)</a:t>
            </a:r>
            <a:r>
              <a:rPr lang="en-US" i="1" dirty="0" smtClean="0">
                <a:latin typeface="Cambria" pitchFamily="18" charset="0"/>
                <a:cs typeface="Arial"/>
              </a:rPr>
              <a:t>.</a:t>
            </a:r>
            <a:endParaRPr lang="en-US" i="1" dirty="0">
              <a:latin typeface="Cambria" pitchFamily="18" charset="0"/>
              <a:cs typeface="Arial"/>
            </a:endParaRPr>
          </a:p>
          <a:p>
            <a:pPr marL="971550" lvl="2" indent="-514350">
              <a:buFont typeface="Arial" pitchFamily="34" charset="0"/>
              <a:buChar char="•"/>
            </a:pPr>
            <a:r>
              <a:rPr lang="en-US" sz="1200" dirty="0" smtClean="0">
                <a:latin typeface="Cambria" pitchFamily="18" charset="0"/>
                <a:cs typeface="Arial"/>
              </a:rPr>
              <a:t>This </a:t>
            </a:r>
            <a:r>
              <a:rPr lang="en-US" sz="1200" dirty="0">
                <a:latin typeface="Cambria" pitchFamily="18" charset="0"/>
                <a:cs typeface="Arial"/>
              </a:rPr>
              <a:t>step isolates the fuel types within our two counties and eliminates surrounding counties</a:t>
            </a:r>
            <a:r>
              <a:rPr lang="en-US" sz="1200" dirty="0" smtClean="0">
                <a:latin typeface="Cambria" pitchFamily="18" charset="0"/>
                <a:cs typeface="Arial"/>
              </a:rPr>
              <a:t>.</a:t>
            </a:r>
          </a:p>
          <a:p>
            <a:pPr marL="971550" lvl="2" indent="-514350">
              <a:buFont typeface="Arial" pitchFamily="34" charset="0"/>
              <a:buChar char="•"/>
            </a:pPr>
            <a:r>
              <a:rPr lang="en-US" sz="1200" dirty="0" smtClean="0">
                <a:latin typeface="Cambria" pitchFamily="18" charset="0"/>
                <a:cs typeface="Arial"/>
              </a:rPr>
              <a:t>Name the </a:t>
            </a:r>
            <a:r>
              <a:rPr lang="en-US" sz="1200" i="1" dirty="0">
                <a:latin typeface="Cambria" pitchFamily="18" charset="0"/>
                <a:cs typeface="Arial"/>
              </a:rPr>
              <a:t>O</a:t>
            </a:r>
            <a:r>
              <a:rPr lang="en-US" sz="1200" i="1" dirty="0" smtClean="0">
                <a:latin typeface="Cambria" pitchFamily="18" charset="0"/>
                <a:cs typeface="Arial"/>
              </a:rPr>
              <a:t>utput </a:t>
            </a:r>
            <a:r>
              <a:rPr lang="en-US" sz="1200" i="1" dirty="0">
                <a:latin typeface="Cambria" pitchFamily="18" charset="0"/>
                <a:cs typeface="Arial"/>
              </a:rPr>
              <a:t>R</a:t>
            </a:r>
            <a:r>
              <a:rPr lang="en-US" sz="1200" i="1" dirty="0" smtClean="0">
                <a:latin typeface="Cambria" pitchFamily="18" charset="0"/>
                <a:cs typeface="Arial"/>
              </a:rPr>
              <a:t>aster</a:t>
            </a:r>
            <a:r>
              <a:rPr lang="en-US" sz="1200" dirty="0" smtClean="0">
                <a:latin typeface="Cambria" pitchFamily="18" charset="0"/>
                <a:cs typeface="Arial"/>
              </a:rPr>
              <a:t> as </a:t>
            </a:r>
            <a:r>
              <a:rPr lang="en-US" sz="1200" i="1" dirty="0" err="1" smtClean="0">
                <a:latin typeface="Cambria" pitchFamily="18" charset="0"/>
                <a:cs typeface="Arial"/>
              </a:rPr>
              <a:t>Fuel_StyArea</a:t>
            </a:r>
            <a:r>
              <a:rPr lang="en-US" sz="1200" i="1" dirty="0" smtClean="0">
                <a:latin typeface="Cambria" pitchFamily="18" charset="0"/>
                <a:cs typeface="Arial"/>
              </a:rPr>
              <a:t>.</a:t>
            </a:r>
            <a:endParaRPr lang="en-US" sz="1200" i="1" dirty="0">
              <a:latin typeface="Cambria" pitchFamily="18" charset="0"/>
              <a:cs typeface="Arial"/>
            </a:endParaRPr>
          </a:p>
          <a:p>
            <a:pPr marL="971550" lvl="1" indent="-514350">
              <a:buFont typeface="Arial" pitchFamily="34" charset="0"/>
              <a:buChar char="•"/>
            </a:pPr>
            <a:endParaRPr lang="en-US" sz="1200" dirty="0" smtClean="0">
              <a:latin typeface="Cambria" pitchFamily="18" charset="0"/>
              <a:cs typeface="Arial"/>
            </a:endParaRPr>
          </a:p>
          <a:p>
            <a:pPr marL="971550" lvl="1" indent="-514350">
              <a:buFont typeface="+mj-lt"/>
              <a:buAutoNum type="arabicPeriod" startAt="9"/>
            </a:pPr>
            <a:endParaRPr lang="en-US" i="1" dirty="0" smtClean="0">
              <a:latin typeface="Cambria" pitchFamily="18" charset="0"/>
            </a:endParaRPr>
          </a:p>
        </p:txBody>
      </p:sp>
    </p:spTree>
    <p:extLst>
      <p:ext uri="{BB962C8B-B14F-4D97-AF65-F5344CB8AC3E}">
        <p14:creationId xmlns:p14="http://schemas.microsoft.com/office/powerpoint/2010/main" val="7025611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114300"/>
            <a:ext cx="8229600" cy="1143000"/>
          </a:xfrm>
        </p:spPr>
        <p:txBody>
          <a:bodyPr/>
          <a:lstStyle/>
          <a:p>
            <a:r>
              <a:rPr lang="en-US" dirty="0" smtClean="0">
                <a:latin typeface="Cambria" pitchFamily="18" charset="0"/>
              </a:rPr>
              <a:t>Fire Risk Maps: Fuel Cover</a:t>
            </a:r>
            <a:endParaRPr lang="en-US" dirty="0">
              <a:latin typeface="Cambria" pitchFamily="18" charset="0"/>
            </a:endParaRPr>
          </a:p>
        </p:txBody>
      </p:sp>
      <p:sp>
        <p:nvSpPr>
          <p:cNvPr id="4" name="Rectangle 3"/>
          <p:cNvSpPr/>
          <p:nvPr/>
        </p:nvSpPr>
        <p:spPr>
          <a:xfrm>
            <a:off x="238125" y="717367"/>
            <a:ext cx="8724900" cy="4062651"/>
          </a:xfrm>
          <a:prstGeom prst="rect">
            <a:avLst/>
          </a:prstGeom>
        </p:spPr>
        <p:txBody>
          <a:bodyPr wrap="square">
            <a:spAutoFit/>
          </a:bodyPr>
          <a:lstStyle/>
          <a:p>
            <a:pPr marL="514350" lvl="1" indent="-514350">
              <a:buFont typeface="+mj-lt"/>
              <a:buAutoNum type="arabicPeriod" startAt="18"/>
            </a:pPr>
            <a:r>
              <a:rPr lang="en-US" dirty="0" smtClean="0">
                <a:latin typeface="Cambria" pitchFamily="18" charset="0"/>
              </a:rPr>
              <a:t>Open </a:t>
            </a:r>
            <a:r>
              <a:rPr lang="en-US" dirty="0">
                <a:latin typeface="Cambria" pitchFamily="18" charset="0"/>
              </a:rPr>
              <a:t>the attribute table </a:t>
            </a:r>
            <a:r>
              <a:rPr lang="en-US" dirty="0" smtClean="0">
                <a:latin typeface="Cambria" pitchFamily="18" charset="0"/>
              </a:rPr>
              <a:t>of </a:t>
            </a:r>
            <a:r>
              <a:rPr lang="en-US" i="1" dirty="0">
                <a:latin typeface="Cambria" pitchFamily="18" charset="0"/>
              </a:rPr>
              <a:t>FBFM40_18N</a:t>
            </a:r>
            <a:r>
              <a:rPr lang="en-US" i="1" dirty="0" smtClean="0">
                <a:latin typeface="Cambria" pitchFamily="18" charset="0"/>
                <a:cs typeface="Arial"/>
              </a:rPr>
              <a:t> </a:t>
            </a:r>
            <a:r>
              <a:rPr lang="en-US" dirty="0" smtClean="0">
                <a:latin typeface="Cambria" pitchFamily="18" charset="0"/>
              </a:rPr>
              <a:t>and </a:t>
            </a:r>
            <a:r>
              <a:rPr lang="en-US" dirty="0">
                <a:latin typeface="Cambria" pitchFamily="18" charset="0"/>
              </a:rPr>
              <a:t>take note of the FBFM40 column which gives a USGS fuel code for various land cover types.  Use the help material on the LANDFIRE website to give a detailed description of each of these categories to be able to assign appropriate weights. </a:t>
            </a:r>
            <a:r>
              <a:rPr lang="en-US" dirty="0" smtClean="0">
                <a:latin typeface="Cambria" pitchFamily="18" charset="0"/>
                <a:cs typeface="Arial"/>
              </a:rPr>
              <a:t>Open the </a:t>
            </a:r>
            <a:r>
              <a:rPr lang="en-US" i="1" dirty="0" smtClean="0">
                <a:latin typeface="Cambria" pitchFamily="18" charset="0"/>
                <a:cs typeface="Arial"/>
              </a:rPr>
              <a:t>Properties </a:t>
            </a:r>
            <a:r>
              <a:rPr lang="en-US" dirty="0" smtClean="0">
                <a:latin typeface="Cambria" pitchFamily="18" charset="0"/>
                <a:cs typeface="Arial"/>
              </a:rPr>
              <a:t>of </a:t>
            </a:r>
            <a:r>
              <a:rPr lang="en-US" i="1" dirty="0" err="1" smtClean="0">
                <a:latin typeface="Cambria" pitchFamily="18" charset="0"/>
                <a:cs typeface="Arial"/>
              </a:rPr>
              <a:t>Fuel_StyArea</a:t>
            </a:r>
            <a:r>
              <a:rPr lang="en-US" i="1" dirty="0" smtClean="0">
                <a:latin typeface="Cambria" pitchFamily="18" charset="0"/>
                <a:cs typeface="Arial"/>
              </a:rPr>
              <a:t> </a:t>
            </a:r>
            <a:r>
              <a:rPr lang="en-US" dirty="0" smtClean="0">
                <a:latin typeface="Cambria" pitchFamily="18" charset="0"/>
                <a:cs typeface="Arial"/>
              </a:rPr>
              <a:t>layer</a:t>
            </a:r>
            <a:r>
              <a:rPr lang="en-US" i="1" dirty="0" smtClean="0">
                <a:latin typeface="Cambria" pitchFamily="18" charset="0"/>
                <a:cs typeface="Arial"/>
              </a:rPr>
              <a:t>,</a:t>
            </a:r>
            <a:r>
              <a:rPr lang="en-US" dirty="0" smtClean="0">
                <a:latin typeface="Cambria" pitchFamily="18" charset="0"/>
                <a:cs typeface="Arial"/>
              </a:rPr>
              <a:t> and click </a:t>
            </a:r>
            <a:r>
              <a:rPr lang="en-US" i="1" dirty="0" smtClean="0">
                <a:latin typeface="Cambria" pitchFamily="18" charset="0"/>
                <a:cs typeface="Arial"/>
              </a:rPr>
              <a:t>Unique Values </a:t>
            </a:r>
            <a:r>
              <a:rPr lang="en-US" dirty="0" smtClean="0">
                <a:latin typeface="Cambria" pitchFamily="18" charset="0"/>
                <a:cs typeface="Arial"/>
              </a:rPr>
              <a:t>to</a:t>
            </a:r>
            <a:r>
              <a:rPr lang="en-US" i="1" dirty="0" smtClean="0">
                <a:latin typeface="Cambria" pitchFamily="18" charset="0"/>
                <a:cs typeface="Arial"/>
              </a:rPr>
              <a:t> </a:t>
            </a:r>
            <a:r>
              <a:rPr lang="en-US" dirty="0" smtClean="0">
                <a:latin typeface="Cambria" pitchFamily="18" charset="0"/>
                <a:cs typeface="Arial"/>
              </a:rPr>
              <a:t>compute the values. </a:t>
            </a:r>
            <a:endParaRPr lang="en-US" dirty="0">
              <a:latin typeface="Cambria" pitchFamily="18" charset="0"/>
              <a:cs typeface="Arial"/>
            </a:endParaRPr>
          </a:p>
          <a:p>
            <a:pPr marL="514350" lvl="1" indent="-514350">
              <a:buFont typeface="+mj-lt"/>
              <a:buAutoNum type="arabicPeriod" startAt="18"/>
            </a:pPr>
            <a:r>
              <a:rPr lang="en-US" dirty="0" smtClean="0">
                <a:latin typeface="Cambria" pitchFamily="18" charset="0"/>
                <a:cs typeface="Arial"/>
              </a:rPr>
              <a:t>Open the </a:t>
            </a:r>
            <a:r>
              <a:rPr lang="en-US" i="1" dirty="0" smtClean="0">
                <a:latin typeface="Cambria" pitchFamily="18" charset="0"/>
                <a:cs typeface="Arial"/>
              </a:rPr>
              <a:t>Reclassify </a:t>
            </a:r>
            <a:r>
              <a:rPr lang="en-US" dirty="0" smtClean="0">
                <a:latin typeface="Cambria" pitchFamily="18" charset="0"/>
                <a:cs typeface="Arial"/>
              </a:rPr>
              <a:t>tool, set the </a:t>
            </a:r>
            <a:r>
              <a:rPr lang="en-US" i="1" dirty="0" smtClean="0">
                <a:latin typeface="Cambria" pitchFamily="18" charset="0"/>
                <a:cs typeface="Arial"/>
              </a:rPr>
              <a:t>Input Raster </a:t>
            </a:r>
            <a:r>
              <a:rPr lang="en-US" dirty="0" smtClean="0">
                <a:latin typeface="Cambria" pitchFamily="18" charset="0"/>
                <a:cs typeface="Arial"/>
              </a:rPr>
              <a:t>to </a:t>
            </a:r>
            <a:r>
              <a:rPr lang="en-US" i="1" dirty="0" err="1" smtClean="0">
                <a:latin typeface="Cambria" pitchFamily="18" charset="0"/>
                <a:cs typeface="Arial"/>
              </a:rPr>
              <a:t>Fuel_StyArea</a:t>
            </a:r>
            <a:r>
              <a:rPr lang="en-US" dirty="0" smtClean="0">
                <a:latin typeface="Cambria" pitchFamily="18" charset="0"/>
                <a:cs typeface="Arial"/>
              </a:rPr>
              <a:t>.  Enter the new weight values in the </a:t>
            </a:r>
            <a:r>
              <a:rPr lang="en-US" i="1" dirty="0" smtClean="0">
                <a:latin typeface="Cambria" pitchFamily="18" charset="0"/>
                <a:cs typeface="Arial"/>
              </a:rPr>
              <a:t>New Values</a:t>
            </a:r>
            <a:r>
              <a:rPr lang="en-US" dirty="0" smtClean="0">
                <a:latin typeface="Cambria" pitchFamily="18" charset="0"/>
                <a:cs typeface="Arial"/>
              </a:rPr>
              <a:t> column. </a:t>
            </a:r>
            <a:r>
              <a:rPr lang="en-US" dirty="0">
                <a:latin typeface="Cambria" pitchFamily="18" charset="0"/>
              </a:rPr>
              <a:t>See the table below for our chosen weights</a:t>
            </a:r>
            <a:r>
              <a:rPr lang="en-US" dirty="0" smtClean="0">
                <a:latin typeface="Cambria" pitchFamily="18" charset="0"/>
              </a:rPr>
              <a:t>. Set the </a:t>
            </a:r>
            <a:r>
              <a:rPr lang="en-US" i="1" dirty="0" smtClean="0">
                <a:latin typeface="Cambria" pitchFamily="18" charset="0"/>
              </a:rPr>
              <a:t>Output Raster </a:t>
            </a:r>
            <a:r>
              <a:rPr lang="en-US" dirty="0" smtClean="0">
                <a:latin typeface="Cambria" pitchFamily="18" charset="0"/>
              </a:rPr>
              <a:t> to your working folder and name the layer </a:t>
            </a:r>
            <a:r>
              <a:rPr lang="en-US" i="1" dirty="0" err="1" smtClean="0">
                <a:latin typeface="Cambria" pitchFamily="18" charset="0"/>
              </a:rPr>
              <a:t>Fuel_weight</a:t>
            </a:r>
            <a:r>
              <a:rPr lang="en-US" i="1" dirty="0" smtClean="0">
                <a:latin typeface="Cambria" pitchFamily="18" charset="0"/>
              </a:rPr>
              <a:t>.</a:t>
            </a:r>
          </a:p>
          <a:p>
            <a:pPr marL="514350" lvl="1" indent="-514350">
              <a:buFont typeface="+mj-lt"/>
              <a:buAutoNum type="arabicPeriod" startAt="20"/>
            </a:pPr>
            <a:r>
              <a:rPr lang="en-US" dirty="0">
                <a:latin typeface="Cambria" pitchFamily="18" charset="0"/>
              </a:rPr>
              <a:t>Open </a:t>
            </a:r>
            <a:r>
              <a:rPr lang="en-US" i="1" dirty="0" smtClean="0">
                <a:latin typeface="Cambria" pitchFamily="18" charset="0"/>
              </a:rPr>
              <a:t>Raster Calculator</a:t>
            </a:r>
            <a:r>
              <a:rPr lang="en-US" dirty="0" smtClean="0">
                <a:latin typeface="Cambria" pitchFamily="18" charset="0"/>
              </a:rPr>
              <a:t>, then enter the following expression: </a:t>
            </a:r>
            <a:r>
              <a:rPr lang="en-US" i="1" dirty="0">
                <a:latin typeface="Cambria" pitchFamily="18" charset="0"/>
                <a:cs typeface="Arial"/>
              </a:rPr>
              <a:t>Float</a:t>
            </a:r>
            <a:r>
              <a:rPr lang="en-US" i="1" dirty="0" smtClean="0">
                <a:latin typeface="Cambria" pitchFamily="18" charset="0"/>
                <a:cs typeface="Arial"/>
              </a:rPr>
              <a:t>(“</a:t>
            </a:r>
            <a:r>
              <a:rPr lang="en-US" i="1" dirty="0" err="1" smtClean="0">
                <a:latin typeface="Cambria" pitchFamily="18" charset="0"/>
                <a:cs typeface="Arial"/>
              </a:rPr>
              <a:t>Fuel_Weight</a:t>
            </a:r>
            <a:r>
              <a:rPr lang="en-US" i="1" dirty="0" smtClean="0">
                <a:latin typeface="Cambria" pitchFamily="18" charset="0"/>
                <a:cs typeface="Arial"/>
              </a:rPr>
              <a:t>”*</a:t>
            </a:r>
            <a:r>
              <a:rPr lang="en-US" i="1" dirty="0">
                <a:latin typeface="Cambria" pitchFamily="18" charset="0"/>
                <a:cs typeface="Arial"/>
              </a:rPr>
              <a:t>0.01</a:t>
            </a:r>
            <a:r>
              <a:rPr lang="en-US" i="1" dirty="0" smtClean="0">
                <a:latin typeface="Cambria" pitchFamily="18" charset="0"/>
                <a:cs typeface="Arial"/>
              </a:rPr>
              <a:t>)</a:t>
            </a:r>
            <a:endParaRPr lang="en-US" dirty="0">
              <a:latin typeface="Cambria" pitchFamily="18" charset="0"/>
              <a:cs typeface="Arial"/>
            </a:endParaRPr>
          </a:p>
          <a:p>
            <a:pPr marL="685800" lvl="1" indent="-228600">
              <a:buFont typeface="Arial" pitchFamily="34" charset="0"/>
              <a:buChar char="•"/>
            </a:pPr>
            <a:r>
              <a:rPr lang="en-US" sz="1200" dirty="0" smtClean="0">
                <a:latin typeface="Cambria" pitchFamily="18" charset="0"/>
                <a:cs typeface="Arial"/>
              </a:rPr>
              <a:t>Navigate </a:t>
            </a:r>
            <a:r>
              <a:rPr lang="en-US" sz="1200" dirty="0">
                <a:latin typeface="Cambria" pitchFamily="18" charset="0"/>
                <a:cs typeface="Arial"/>
              </a:rPr>
              <a:t>the </a:t>
            </a:r>
            <a:r>
              <a:rPr lang="en-US" sz="1200" i="1" dirty="0">
                <a:latin typeface="Cambria" pitchFamily="18" charset="0"/>
                <a:cs typeface="Arial"/>
              </a:rPr>
              <a:t>Output Raster</a:t>
            </a:r>
            <a:r>
              <a:rPr lang="en-US" sz="1200" dirty="0">
                <a:latin typeface="Cambria" pitchFamily="18" charset="0"/>
                <a:cs typeface="Arial"/>
              </a:rPr>
              <a:t> to your working folder.</a:t>
            </a:r>
          </a:p>
          <a:p>
            <a:pPr marL="685800" lvl="1" indent="-228600">
              <a:buFont typeface="Arial" pitchFamily="34" charset="0"/>
              <a:buChar char="•"/>
            </a:pPr>
            <a:r>
              <a:rPr lang="en-US" sz="1200" dirty="0">
                <a:latin typeface="Cambria" pitchFamily="18" charset="0"/>
                <a:cs typeface="Arial"/>
              </a:rPr>
              <a:t>Name the final image </a:t>
            </a:r>
            <a:r>
              <a:rPr lang="en-US" sz="1200" i="1" dirty="0" err="1" smtClean="0">
                <a:latin typeface="Cambria" pitchFamily="18" charset="0"/>
                <a:cs typeface="Arial"/>
              </a:rPr>
              <a:t>Fuel_Variable</a:t>
            </a:r>
            <a:r>
              <a:rPr lang="en-US" sz="1200" i="1" dirty="0" smtClean="0">
                <a:latin typeface="Cambria" pitchFamily="18" charset="0"/>
                <a:cs typeface="Arial"/>
              </a:rPr>
              <a:t>.</a:t>
            </a:r>
            <a:endParaRPr lang="en-US" sz="1200" dirty="0">
              <a:latin typeface="Cambria" pitchFamily="18" charset="0"/>
              <a:cs typeface="Arial"/>
            </a:endParaRPr>
          </a:p>
          <a:p>
            <a:pPr marL="514350" lvl="1" indent="-514350">
              <a:buFont typeface="+mj-lt"/>
              <a:buAutoNum type="arabicPeriod" startAt="18"/>
            </a:pPr>
            <a:endParaRPr lang="en-US" dirty="0">
              <a:latin typeface="Cambria" pitchFamily="18" charset="0"/>
            </a:endParaRPr>
          </a:p>
          <a:p>
            <a:pPr marL="514350" lvl="1" indent="-514350">
              <a:buFont typeface="+mj-lt"/>
              <a:buAutoNum type="arabicPeriod" startAt="18"/>
            </a:pPr>
            <a:endParaRPr lang="en-US" dirty="0">
              <a:latin typeface="Cambria" pitchFamily="18" charset="0"/>
              <a:cs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3390111393"/>
              </p:ext>
            </p:extLst>
          </p:nvPr>
        </p:nvGraphicFramePr>
        <p:xfrm>
          <a:off x="-8" y="6000750"/>
          <a:ext cx="9144009" cy="741363"/>
        </p:xfrm>
        <a:graphic>
          <a:graphicData uri="http://schemas.openxmlformats.org/drawingml/2006/table">
            <a:tbl>
              <a:tblPr firstRow="1" bandRow="1">
                <a:tableStyleId>{C083E6E3-FA7D-4D7B-A595-EF9225AFEA82}</a:tableStyleId>
              </a:tblPr>
              <a:tblGrid>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gridCol w="338667"/>
              </a:tblGrid>
              <a:tr h="247121">
                <a:tc>
                  <a:txBody>
                    <a:bodyPr/>
                    <a:lstStyle/>
                    <a:p>
                      <a:pPr algn="ctr" rtl="0" fontAlgn="ctr"/>
                      <a:r>
                        <a:rPr lang="en-US" sz="750" u="none" strike="noStrike" dirty="0">
                          <a:effectLst/>
                        </a:rPr>
                        <a:t>FBFM40</a:t>
                      </a:r>
                      <a:endParaRPr lang="en-US" sz="750" b="1" i="0" u="none" strike="noStrike" dirty="0">
                        <a:solidFill>
                          <a:srgbClr val="FFFFFF"/>
                        </a:solidFill>
                        <a:effectLst/>
                        <a:latin typeface="Calibri"/>
                      </a:endParaRPr>
                    </a:p>
                  </a:txBody>
                  <a:tcPr marL="4762" marR="4762" marT="4762" marB="0" anchor="ctr"/>
                </a:tc>
                <a:tc>
                  <a:txBody>
                    <a:bodyPr/>
                    <a:lstStyle/>
                    <a:p>
                      <a:pPr algn="ctr" rtl="0" fontAlgn="ctr"/>
                      <a:r>
                        <a:rPr lang="en-US" sz="750" u="none" strike="noStrike" dirty="0">
                          <a:effectLst/>
                        </a:rPr>
                        <a:t>NB1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NB3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NB8</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NB9</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GR1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GR2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GR3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GR5</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GS1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GS2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GS3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SH4</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SH7</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SH8</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SH9</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TU1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TU2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TU3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TL1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TL2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TL3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TL5</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TL6</a:t>
                      </a:r>
                      <a:endParaRPr lang="en-US" sz="750" b="0" i="0" u="none" strike="noStrike" dirty="0">
                        <a:solidFill>
                          <a:srgbClr val="000000"/>
                        </a:solidFill>
                        <a:effectLst/>
                        <a:latin typeface="Calibri"/>
                      </a:endParaRPr>
                    </a:p>
                  </a:txBody>
                  <a:tcPr marL="4762" marR="4762" marT="4762" marB="0" anchor="ctr"/>
                </a:tc>
              </a:tr>
              <a:tr h="247121">
                <a:tc>
                  <a:txBody>
                    <a:bodyPr/>
                    <a:lstStyle/>
                    <a:p>
                      <a:pPr algn="ctr" rtl="0" fontAlgn="ctr"/>
                      <a:r>
                        <a:rPr lang="en-US" sz="750" b="1" u="none" strike="noStrike" dirty="0">
                          <a:effectLst/>
                        </a:rPr>
                        <a:t>Value</a:t>
                      </a:r>
                      <a:endParaRPr lang="en-US" sz="750" b="1" i="0" u="none" strike="noStrike" dirty="0">
                        <a:solidFill>
                          <a:srgbClr val="FFFFFF"/>
                        </a:solidFill>
                        <a:effectLst/>
                        <a:latin typeface="Calibri"/>
                      </a:endParaRPr>
                    </a:p>
                  </a:txBody>
                  <a:tcPr marL="4762" marR="4762" marT="4762" marB="0" anchor="ctr"/>
                </a:tc>
                <a:tc>
                  <a:txBody>
                    <a:bodyPr/>
                    <a:lstStyle/>
                    <a:p>
                      <a:pPr algn="ctr" rtl="0" fontAlgn="ctr"/>
                      <a:r>
                        <a:rPr lang="en-US" sz="750" u="none" strike="noStrike" dirty="0">
                          <a:effectLst/>
                        </a:rPr>
                        <a:t>91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93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98</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99</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101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102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103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105</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121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122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123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144</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147</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148</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149</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161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162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163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181</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182</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183</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185</a:t>
                      </a:r>
                      <a:endParaRPr lang="en-US" sz="750" b="0" i="0" u="none" strike="noStrike" dirty="0">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186</a:t>
                      </a:r>
                      <a:endParaRPr lang="en-US" sz="750" b="0" i="0" u="none" strike="noStrike" dirty="0">
                        <a:solidFill>
                          <a:srgbClr val="000000"/>
                        </a:solidFill>
                        <a:effectLst/>
                        <a:latin typeface="Calibri"/>
                      </a:endParaRPr>
                    </a:p>
                  </a:txBody>
                  <a:tcPr marL="4762" marR="4762" marT="4762" marB="0" anchor="ctr"/>
                </a:tc>
              </a:tr>
              <a:tr h="247121">
                <a:tc>
                  <a:txBody>
                    <a:bodyPr/>
                    <a:lstStyle/>
                    <a:p>
                      <a:pPr algn="ctr" rtl="0" fontAlgn="ctr"/>
                      <a:r>
                        <a:rPr lang="en-US" sz="750" b="1" u="none" strike="noStrike" dirty="0">
                          <a:effectLst/>
                        </a:rPr>
                        <a:t>Weight</a:t>
                      </a:r>
                      <a:endParaRPr lang="en-US" sz="750" b="1" i="0" u="none" strike="noStrike" dirty="0">
                        <a:solidFill>
                          <a:srgbClr val="FFFFFF"/>
                        </a:solidFill>
                        <a:effectLst/>
                        <a:latin typeface="Calibri"/>
                      </a:endParaRPr>
                    </a:p>
                  </a:txBody>
                  <a:tcPr marL="4762" marR="4762" marT="4762" marB="0" anchor="ctr"/>
                </a:tc>
                <a:tc>
                  <a:txBody>
                    <a:bodyPr/>
                    <a:lstStyle/>
                    <a:p>
                      <a:pPr algn="ctr" rtl="0" fontAlgn="ctr"/>
                      <a:r>
                        <a:rPr lang="en-US" sz="750" u="none" strike="noStrike">
                          <a:effectLst/>
                        </a:rPr>
                        <a:t>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10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15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15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35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75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75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90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95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100</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35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75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a:effectLst/>
                        </a:rPr>
                        <a:t>25</a:t>
                      </a:r>
                      <a:endParaRPr lang="en-US" sz="750" b="0" i="0" u="none" strike="noStrike">
                        <a:solidFill>
                          <a:srgbClr val="000000"/>
                        </a:solidFill>
                        <a:effectLst/>
                        <a:latin typeface="Calibri"/>
                      </a:endParaRPr>
                    </a:p>
                  </a:txBody>
                  <a:tcPr marL="4762" marR="4762" marT="4762" marB="0" anchor="ctr"/>
                </a:tc>
                <a:tc>
                  <a:txBody>
                    <a:bodyPr/>
                    <a:lstStyle/>
                    <a:p>
                      <a:pPr algn="ctr" rtl="0" fontAlgn="ctr"/>
                      <a:r>
                        <a:rPr lang="en-US" sz="750" u="none" strike="noStrike" dirty="0">
                          <a:effectLst/>
                        </a:rPr>
                        <a:t>50</a:t>
                      </a:r>
                      <a:endParaRPr lang="en-US" sz="750" b="0" i="0" u="none" strike="noStrike" dirty="0">
                        <a:solidFill>
                          <a:srgbClr val="000000"/>
                        </a:solidFill>
                        <a:effectLst/>
                        <a:latin typeface="Calibri"/>
                      </a:endParaRPr>
                    </a:p>
                  </a:txBody>
                  <a:tcPr marL="4762" marR="4762" marT="4762" marB="0" anchor="ctr"/>
                </a:tc>
              </a:tr>
            </a:tbl>
          </a:graphicData>
        </a:graphic>
      </p:graphicFrame>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943099" y="2647949"/>
            <a:ext cx="16383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4" y="4696509"/>
            <a:ext cx="828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81699" y="4696508"/>
            <a:ext cx="2867025" cy="646331"/>
          </a:xfrm>
          <a:prstGeom prst="rect">
            <a:avLst/>
          </a:prstGeom>
          <a:noFill/>
          <a:ln>
            <a:solidFill>
              <a:schemeClr val="tx1"/>
            </a:solidFill>
          </a:ln>
        </p:spPr>
        <p:txBody>
          <a:bodyPr wrap="square" rtlCol="0">
            <a:spAutoFit/>
          </a:bodyPr>
          <a:lstStyle/>
          <a:p>
            <a:r>
              <a:rPr lang="en-US" sz="1200" dirty="0">
                <a:latin typeface="Cambria" pitchFamily="18" charset="0"/>
              </a:rPr>
              <a:t>The </a:t>
            </a:r>
            <a:r>
              <a:rPr lang="en-US" sz="1200" dirty="0" smtClean="0">
                <a:latin typeface="Cambria" pitchFamily="18" charset="0"/>
              </a:rPr>
              <a:t>fuel </a:t>
            </a:r>
            <a:r>
              <a:rPr lang="en-US" sz="1200" dirty="0">
                <a:latin typeface="Cambria" pitchFamily="18" charset="0"/>
              </a:rPr>
              <a:t>layer </a:t>
            </a:r>
            <a:r>
              <a:rPr lang="en-US" sz="1200" dirty="0" smtClean="0">
                <a:latin typeface="Cambria" pitchFamily="18" charset="0"/>
              </a:rPr>
              <a:t>now has membership </a:t>
            </a:r>
            <a:r>
              <a:rPr lang="en-US" sz="1200" dirty="0">
                <a:latin typeface="Cambria" pitchFamily="18" charset="0"/>
              </a:rPr>
              <a:t>and will be used in the Fuzzy Overlay after the other layers have been completed.</a:t>
            </a:r>
            <a:endParaRPr lang="en-US" sz="1200" dirty="0">
              <a:latin typeface="Cambria" pitchFamily="18" charset="0"/>
              <a:cs typeface="Arial"/>
            </a:endParaRPr>
          </a:p>
        </p:txBody>
      </p:sp>
    </p:spTree>
    <p:extLst>
      <p:ext uri="{BB962C8B-B14F-4D97-AF65-F5344CB8AC3E}">
        <p14:creationId xmlns:p14="http://schemas.microsoft.com/office/powerpoint/2010/main" val="433287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85725"/>
            <a:ext cx="8229600" cy="1143000"/>
          </a:xfrm>
        </p:spPr>
        <p:txBody>
          <a:bodyPr>
            <a:normAutofit fontScale="90000"/>
          </a:bodyPr>
          <a:lstStyle/>
          <a:p>
            <a:r>
              <a:rPr lang="en-US" dirty="0" smtClean="0">
                <a:latin typeface="Cambria" pitchFamily="18" charset="0"/>
              </a:rPr>
              <a:t>Fire Risk Maps: Proximity to Roads</a:t>
            </a:r>
            <a:endParaRPr lang="en-US" dirty="0">
              <a:latin typeface="Cambria" pitchFamily="18" charset="0"/>
            </a:endParaRPr>
          </a:p>
        </p:txBody>
      </p:sp>
      <p:sp>
        <p:nvSpPr>
          <p:cNvPr id="4" name="Rectangle 3"/>
          <p:cNvSpPr/>
          <p:nvPr/>
        </p:nvSpPr>
        <p:spPr>
          <a:xfrm>
            <a:off x="95250" y="944672"/>
            <a:ext cx="8915400" cy="6001643"/>
          </a:xfrm>
          <a:prstGeom prst="rect">
            <a:avLst/>
          </a:prstGeom>
        </p:spPr>
        <p:txBody>
          <a:bodyPr wrap="square">
            <a:spAutoFit/>
          </a:bodyPr>
          <a:lstStyle/>
          <a:p>
            <a:pPr marL="514350" indent="-514350">
              <a:buFont typeface="+mj-lt"/>
              <a:buAutoNum type="arabicPeriod"/>
            </a:pPr>
            <a:r>
              <a:rPr lang="en-US" dirty="0">
                <a:latin typeface="Cambria" pitchFamily="18" charset="0"/>
              </a:rPr>
              <a:t>To access </a:t>
            </a:r>
            <a:r>
              <a:rPr lang="en-US" dirty="0" smtClean="0">
                <a:latin typeface="Cambria" pitchFamily="18" charset="0"/>
              </a:rPr>
              <a:t>NCDOT </a:t>
            </a:r>
            <a:r>
              <a:rPr lang="en-US" dirty="0">
                <a:latin typeface="Cambria" pitchFamily="18" charset="0"/>
              </a:rPr>
              <a:t>Data, navigate to: </a:t>
            </a:r>
            <a:r>
              <a:rPr lang="en-US" dirty="0">
                <a:latin typeface="Cambria" pitchFamily="18" charset="0"/>
                <a:hlinkClick r:id="rId2"/>
              </a:rPr>
              <a:t>http://www.ncdot.gov/it/gis/DataDistribution/DOTData</a:t>
            </a:r>
            <a:r>
              <a:rPr lang="en-US" dirty="0" smtClean="0">
                <a:latin typeface="Cambria" pitchFamily="18" charset="0"/>
                <a:hlinkClick r:id="rId2"/>
              </a:rPr>
              <a:t>/</a:t>
            </a:r>
            <a:endParaRPr lang="en-US" dirty="0" smtClean="0">
              <a:latin typeface="Cambria" pitchFamily="18" charset="0"/>
            </a:endParaRPr>
          </a:p>
          <a:p>
            <a:pPr marL="514350" indent="-514350">
              <a:buFont typeface="+mj-lt"/>
              <a:buAutoNum type="arabicPeriod"/>
            </a:pPr>
            <a:r>
              <a:rPr lang="en-US" dirty="0" smtClean="0">
                <a:latin typeface="Cambria" pitchFamily="18" charset="0"/>
              </a:rPr>
              <a:t>Click to download the ISRN Zip File, which is the </a:t>
            </a:r>
            <a:r>
              <a:rPr lang="en-US" i="1" dirty="0" smtClean="0">
                <a:latin typeface="Cambria" pitchFamily="18" charset="0"/>
              </a:rPr>
              <a:t>Integrated Statewide Road Network</a:t>
            </a:r>
            <a:r>
              <a:rPr lang="en-US" dirty="0" smtClean="0">
                <a:latin typeface="Cambria" pitchFamily="18" charset="0"/>
              </a:rPr>
              <a:t>.</a:t>
            </a:r>
          </a:p>
          <a:p>
            <a:pPr marL="514350" indent="-514350">
              <a:buFont typeface="+mj-lt"/>
              <a:buAutoNum type="arabicPeriod"/>
            </a:pPr>
            <a:r>
              <a:rPr lang="en-US" dirty="0" smtClean="0">
                <a:latin typeface="Cambria" pitchFamily="18" charset="0"/>
              </a:rPr>
              <a:t>Open this layer in ArcGIS 10, then </a:t>
            </a:r>
            <a:r>
              <a:rPr lang="en-US" dirty="0" err="1" smtClean="0">
                <a:latin typeface="Cambria" pitchFamily="18" charset="0"/>
              </a:rPr>
              <a:t>reproject</a:t>
            </a:r>
            <a:r>
              <a:rPr lang="en-US" dirty="0" smtClean="0">
                <a:latin typeface="Cambria" pitchFamily="18" charset="0"/>
              </a:rPr>
              <a:t> the layer into WGS 84 UTM Zone 18N using the Project tool.  Call the output </a:t>
            </a:r>
            <a:r>
              <a:rPr lang="en-US" i="1" dirty="0" smtClean="0">
                <a:latin typeface="Cambria" pitchFamily="18" charset="0"/>
              </a:rPr>
              <a:t>Roads_18N.</a:t>
            </a:r>
            <a:endParaRPr lang="en-US" dirty="0" smtClean="0">
              <a:latin typeface="Cambria" pitchFamily="18" charset="0"/>
            </a:endParaRPr>
          </a:p>
          <a:p>
            <a:pPr marL="514350" indent="-514350">
              <a:buFont typeface="+mj-lt"/>
              <a:buAutoNum type="arabicPeriod"/>
            </a:pPr>
            <a:r>
              <a:rPr lang="en-US" dirty="0">
                <a:latin typeface="Cambria" pitchFamily="18" charset="0"/>
              </a:rPr>
              <a:t>O</a:t>
            </a:r>
            <a:r>
              <a:rPr lang="en-US" dirty="0" smtClean="0">
                <a:latin typeface="Cambria" pitchFamily="18" charset="0"/>
              </a:rPr>
              <a:t>pen the </a:t>
            </a:r>
            <a:r>
              <a:rPr lang="en-US" i="1" dirty="0" smtClean="0">
                <a:latin typeface="Cambria" pitchFamily="18" charset="0"/>
              </a:rPr>
              <a:t>Dissolve</a:t>
            </a:r>
            <a:r>
              <a:rPr lang="en-US" dirty="0" smtClean="0">
                <a:latin typeface="Cambria" pitchFamily="18" charset="0"/>
              </a:rPr>
              <a:t> tool from the </a:t>
            </a:r>
            <a:r>
              <a:rPr lang="en-US" i="1" dirty="0" err="1" smtClean="0">
                <a:latin typeface="Cambria" pitchFamily="18" charset="0"/>
              </a:rPr>
              <a:t>Geoprocessing</a:t>
            </a:r>
            <a:r>
              <a:rPr lang="en-US" i="1" dirty="0" smtClean="0">
                <a:latin typeface="Cambria" pitchFamily="18" charset="0"/>
              </a:rPr>
              <a:t> </a:t>
            </a:r>
            <a:r>
              <a:rPr lang="en-US" dirty="0" smtClean="0">
                <a:latin typeface="Cambria" pitchFamily="18" charset="0"/>
              </a:rPr>
              <a:t>menu bar.  </a:t>
            </a:r>
          </a:p>
          <a:p>
            <a:pPr marL="971550" lvl="1" indent="-514350">
              <a:buFont typeface="Arial" pitchFamily="34" charset="0"/>
              <a:buChar char="•"/>
            </a:pPr>
            <a:r>
              <a:rPr lang="en-US" sz="1200" dirty="0" smtClean="0">
                <a:latin typeface="Cambria" pitchFamily="18" charset="0"/>
              </a:rPr>
              <a:t>Set the </a:t>
            </a:r>
            <a:r>
              <a:rPr lang="en-US" sz="1200" i="1" dirty="0" smtClean="0">
                <a:latin typeface="Cambria" pitchFamily="18" charset="0"/>
              </a:rPr>
              <a:t>Input Features</a:t>
            </a:r>
            <a:r>
              <a:rPr lang="en-US" sz="1200" dirty="0" smtClean="0">
                <a:latin typeface="Cambria" pitchFamily="18" charset="0"/>
              </a:rPr>
              <a:t> to </a:t>
            </a:r>
            <a:r>
              <a:rPr lang="en-US" sz="1200" i="1" dirty="0" smtClean="0">
                <a:latin typeface="Cambria" pitchFamily="18" charset="0"/>
              </a:rPr>
              <a:t>Roads_18N.</a:t>
            </a:r>
            <a:endParaRPr lang="en-US" sz="1200" dirty="0" smtClean="0">
              <a:latin typeface="Cambria" pitchFamily="18" charset="0"/>
            </a:endParaRPr>
          </a:p>
          <a:p>
            <a:pPr marL="971550" lvl="1" indent="-514350">
              <a:buFont typeface="Arial" pitchFamily="34" charset="0"/>
              <a:buChar char="•"/>
            </a:pPr>
            <a:r>
              <a:rPr lang="en-US" sz="1200" dirty="0" smtClean="0">
                <a:latin typeface="Cambria" pitchFamily="18" charset="0"/>
              </a:rPr>
              <a:t>Navigate the </a:t>
            </a:r>
            <a:r>
              <a:rPr lang="en-US" sz="1200" i="1" dirty="0" smtClean="0">
                <a:latin typeface="Cambria" pitchFamily="18" charset="0"/>
              </a:rPr>
              <a:t>Output Feature Class</a:t>
            </a:r>
            <a:r>
              <a:rPr lang="en-US" sz="1200" dirty="0" smtClean="0">
                <a:latin typeface="Cambria" pitchFamily="18" charset="0"/>
              </a:rPr>
              <a:t> to the working folder and label the new layer as </a:t>
            </a:r>
            <a:r>
              <a:rPr lang="en-US" sz="1200" i="1" dirty="0" err="1" smtClean="0">
                <a:latin typeface="Cambria" pitchFamily="18" charset="0"/>
              </a:rPr>
              <a:t>All_Roads</a:t>
            </a:r>
            <a:r>
              <a:rPr lang="en-US" sz="1200" i="1" dirty="0" smtClean="0">
                <a:latin typeface="Cambria" pitchFamily="18" charset="0"/>
              </a:rPr>
              <a:t>.</a:t>
            </a:r>
          </a:p>
          <a:p>
            <a:pPr marL="514350" indent="-514350">
              <a:buFont typeface="+mj-lt"/>
              <a:buAutoNum type="arabicPeriod"/>
            </a:pPr>
            <a:r>
              <a:rPr lang="en-US" dirty="0" smtClean="0">
                <a:latin typeface="Cambria" pitchFamily="18" charset="0"/>
              </a:rPr>
              <a:t>Open the </a:t>
            </a:r>
            <a:r>
              <a:rPr lang="en-US" i="1" dirty="0" smtClean="0">
                <a:latin typeface="Cambria" pitchFamily="18" charset="0"/>
              </a:rPr>
              <a:t>Clip </a:t>
            </a:r>
            <a:r>
              <a:rPr lang="en-US" dirty="0" smtClean="0">
                <a:latin typeface="Cambria" pitchFamily="18" charset="0"/>
              </a:rPr>
              <a:t>tool from the </a:t>
            </a:r>
            <a:r>
              <a:rPr lang="en-US" i="1" dirty="0" err="1" smtClean="0">
                <a:latin typeface="Cambria" pitchFamily="18" charset="0"/>
              </a:rPr>
              <a:t>Geoprocessing</a:t>
            </a:r>
            <a:r>
              <a:rPr lang="en-US" i="1" dirty="0" smtClean="0">
                <a:latin typeface="Cambria" pitchFamily="18" charset="0"/>
              </a:rPr>
              <a:t> </a:t>
            </a:r>
            <a:r>
              <a:rPr lang="en-US" dirty="0" smtClean="0">
                <a:latin typeface="Cambria" pitchFamily="18" charset="0"/>
              </a:rPr>
              <a:t>menu bar.</a:t>
            </a:r>
          </a:p>
          <a:p>
            <a:pPr marL="971550" lvl="1" indent="-514350">
              <a:buFont typeface="Arial" pitchFamily="34" charset="0"/>
              <a:buChar char="•"/>
            </a:pPr>
            <a:r>
              <a:rPr lang="en-US" sz="1200" dirty="0" smtClean="0">
                <a:latin typeface="Cambria" pitchFamily="18" charset="0"/>
              </a:rPr>
              <a:t>Set the </a:t>
            </a:r>
            <a:r>
              <a:rPr lang="en-US" sz="1200" i="1" dirty="0" smtClean="0">
                <a:latin typeface="Cambria" pitchFamily="18" charset="0"/>
              </a:rPr>
              <a:t>Input Features </a:t>
            </a:r>
            <a:r>
              <a:rPr lang="en-US" sz="1200" dirty="0" smtClean="0">
                <a:latin typeface="Cambria" pitchFamily="18" charset="0"/>
              </a:rPr>
              <a:t>as </a:t>
            </a:r>
            <a:r>
              <a:rPr lang="en-US" sz="1200" i="1" dirty="0" err="1" smtClean="0">
                <a:latin typeface="Cambria" pitchFamily="18" charset="0"/>
              </a:rPr>
              <a:t>All_Roads</a:t>
            </a:r>
            <a:r>
              <a:rPr lang="en-US" sz="1200" i="1" dirty="0" smtClean="0">
                <a:latin typeface="Cambria" pitchFamily="18" charset="0"/>
              </a:rPr>
              <a:t>.</a:t>
            </a:r>
          </a:p>
          <a:p>
            <a:pPr marL="971550" lvl="1" indent="-514350">
              <a:buFont typeface="Arial" pitchFamily="34" charset="0"/>
              <a:buChar char="•"/>
            </a:pPr>
            <a:r>
              <a:rPr lang="en-US" sz="1200" dirty="0" smtClean="0">
                <a:latin typeface="Cambria" pitchFamily="18" charset="0"/>
              </a:rPr>
              <a:t>Set the </a:t>
            </a:r>
            <a:r>
              <a:rPr lang="en-US" sz="1200" i="1" dirty="0" smtClean="0">
                <a:latin typeface="Cambria" pitchFamily="18" charset="0"/>
              </a:rPr>
              <a:t>Clip Features</a:t>
            </a:r>
            <a:r>
              <a:rPr lang="en-US" sz="1200" dirty="0" smtClean="0">
                <a:latin typeface="Cambria" pitchFamily="18" charset="0"/>
              </a:rPr>
              <a:t> to </a:t>
            </a:r>
            <a:r>
              <a:rPr lang="en-US" sz="1200" i="1" dirty="0" smtClean="0">
                <a:latin typeface="Cambria" pitchFamily="18" charset="0"/>
                <a:cs typeface="Arial"/>
              </a:rPr>
              <a:t>Cntys_18N.</a:t>
            </a:r>
          </a:p>
          <a:p>
            <a:pPr marL="971550" lvl="1" indent="-514350">
              <a:buFont typeface="Arial" pitchFamily="34" charset="0"/>
              <a:buChar char="•"/>
            </a:pPr>
            <a:r>
              <a:rPr lang="en-US" sz="1200" dirty="0" smtClean="0">
                <a:latin typeface="Cambria" pitchFamily="18" charset="0"/>
                <a:cs typeface="Arial"/>
              </a:rPr>
              <a:t>Set the </a:t>
            </a:r>
            <a:r>
              <a:rPr lang="en-US" sz="1200" i="1" dirty="0" smtClean="0">
                <a:latin typeface="Cambria" pitchFamily="18" charset="0"/>
                <a:cs typeface="Arial"/>
              </a:rPr>
              <a:t>Output Features</a:t>
            </a:r>
            <a:r>
              <a:rPr lang="en-US" sz="1200" dirty="0" smtClean="0">
                <a:latin typeface="Cambria" pitchFamily="18" charset="0"/>
                <a:cs typeface="Arial"/>
              </a:rPr>
              <a:t> to your working folder, and label the layer as </a:t>
            </a:r>
            <a:r>
              <a:rPr lang="en-US" sz="1200" i="1" dirty="0" err="1" smtClean="0">
                <a:latin typeface="Cambria" pitchFamily="18" charset="0"/>
                <a:cs typeface="Arial"/>
              </a:rPr>
              <a:t>Roads_StyArea</a:t>
            </a:r>
            <a:r>
              <a:rPr lang="en-US" sz="1200" i="1" dirty="0" smtClean="0">
                <a:latin typeface="Cambria" pitchFamily="18" charset="0"/>
                <a:cs typeface="Arial"/>
              </a:rPr>
              <a:t>.</a:t>
            </a:r>
            <a:endParaRPr lang="en-US" sz="1200" dirty="0">
              <a:latin typeface="Cambria" pitchFamily="18" charset="0"/>
            </a:endParaRPr>
          </a:p>
          <a:p>
            <a:pPr marL="514350" indent="-514350">
              <a:buFont typeface="+mj-lt"/>
              <a:buAutoNum type="arabicPeriod"/>
            </a:pPr>
            <a:r>
              <a:rPr lang="en-US" dirty="0" smtClean="0">
                <a:latin typeface="Cambria" pitchFamily="18" charset="0"/>
              </a:rPr>
              <a:t>Open </a:t>
            </a:r>
            <a:r>
              <a:rPr lang="en-US" dirty="0" err="1" smtClean="0">
                <a:latin typeface="Cambria" pitchFamily="18" charset="0"/>
              </a:rPr>
              <a:t>ArcToolbox</a:t>
            </a:r>
            <a:r>
              <a:rPr lang="en-US" dirty="0" smtClean="0">
                <a:latin typeface="Cambria" pitchFamily="18" charset="0"/>
              </a:rPr>
              <a:t>, navigate to </a:t>
            </a:r>
            <a:r>
              <a:rPr lang="en-US" dirty="0">
                <a:latin typeface="Cambria" pitchFamily="18" charset="0"/>
              </a:rPr>
              <a:t>Conversion </a:t>
            </a:r>
            <a:r>
              <a:rPr lang="en-US" dirty="0" err="1">
                <a:latin typeface="Cambria" pitchFamily="18" charset="0"/>
              </a:rPr>
              <a:t>Tools</a:t>
            </a:r>
            <a:r>
              <a:rPr lang="en-US" dirty="0" err="1">
                <a:latin typeface="Arial"/>
                <a:cs typeface="Arial"/>
              </a:rPr>
              <a:t>→</a:t>
            </a:r>
            <a:r>
              <a:rPr lang="en-US" dirty="0" err="1">
                <a:latin typeface="Cambria" pitchFamily="18" charset="0"/>
                <a:cs typeface="Arial"/>
              </a:rPr>
              <a:t>To</a:t>
            </a:r>
            <a:r>
              <a:rPr lang="en-US" dirty="0">
                <a:latin typeface="Cambria" pitchFamily="18" charset="0"/>
                <a:cs typeface="Arial"/>
              </a:rPr>
              <a:t> </a:t>
            </a:r>
            <a:r>
              <a:rPr lang="en-US" dirty="0" err="1">
                <a:latin typeface="Cambria" pitchFamily="18" charset="0"/>
                <a:cs typeface="Arial"/>
              </a:rPr>
              <a:t>Raster</a:t>
            </a:r>
            <a:r>
              <a:rPr lang="en-US" dirty="0" err="1" smtClean="0">
                <a:latin typeface="Arial"/>
                <a:cs typeface="Arial"/>
              </a:rPr>
              <a:t>→</a:t>
            </a:r>
            <a:r>
              <a:rPr lang="en-US" dirty="0" err="1" smtClean="0">
                <a:latin typeface="Cambria" pitchFamily="18" charset="0"/>
                <a:cs typeface="Arial"/>
              </a:rPr>
              <a:t>Feature</a:t>
            </a:r>
            <a:r>
              <a:rPr lang="en-US" dirty="0" smtClean="0">
                <a:latin typeface="Cambria" pitchFamily="18" charset="0"/>
                <a:cs typeface="Arial"/>
              </a:rPr>
              <a:t> </a:t>
            </a:r>
            <a:r>
              <a:rPr lang="en-US" dirty="0">
                <a:latin typeface="Cambria" pitchFamily="18" charset="0"/>
                <a:cs typeface="Arial"/>
              </a:rPr>
              <a:t>to Raster</a:t>
            </a:r>
            <a:r>
              <a:rPr lang="en-US"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the </a:t>
            </a:r>
            <a:r>
              <a:rPr lang="en-US" sz="1200" i="1" dirty="0" smtClean="0">
                <a:latin typeface="Cambria" pitchFamily="18" charset="0"/>
                <a:cs typeface="Arial"/>
              </a:rPr>
              <a:t>Input Feature</a:t>
            </a:r>
            <a:r>
              <a:rPr lang="en-US" sz="1200" dirty="0" smtClean="0">
                <a:latin typeface="Cambria" pitchFamily="18" charset="0"/>
                <a:cs typeface="Arial"/>
              </a:rPr>
              <a:t> to </a:t>
            </a:r>
            <a:r>
              <a:rPr lang="en-US" sz="1200" i="1" dirty="0" err="1" smtClean="0">
                <a:latin typeface="Cambria" pitchFamily="18" charset="0"/>
                <a:cs typeface="Arial"/>
              </a:rPr>
              <a:t>Roads_StyArea</a:t>
            </a:r>
            <a:r>
              <a:rPr lang="en-US" sz="1200" i="1" dirty="0" smtClean="0">
                <a:latin typeface="Cambria" pitchFamily="18" charset="0"/>
                <a:cs typeface="Arial"/>
              </a:rPr>
              <a:t>.</a:t>
            </a:r>
            <a:endParaRPr lang="en-US" sz="1200" dirty="0" smtClean="0">
              <a:latin typeface="Cambria" pitchFamily="18" charset="0"/>
              <a:cs typeface="Arial"/>
            </a:endParaRPr>
          </a:p>
          <a:p>
            <a:pPr marL="971550" lvl="1" indent="-514350">
              <a:buFont typeface="Arial" pitchFamily="34" charset="0"/>
              <a:buChar char="•"/>
            </a:pPr>
            <a:r>
              <a:rPr lang="en-US" sz="1200" dirty="0" smtClean="0">
                <a:latin typeface="Cambria" pitchFamily="18" charset="0"/>
                <a:cs typeface="Arial"/>
              </a:rPr>
              <a:t>Set </a:t>
            </a:r>
            <a:r>
              <a:rPr lang="en-US" sz="1200" i="1" dirty="0" smtClean="0">
                <a:latin typeface="Cambria" pitchFamily="18" charset="0"/>
                <a:cs typeface="Arial"/>
              </a:rPr>
              <a:t>Field </a:t>
            </a:r>
            <a:r>
              <a:rPr lang="en-US" sz="1200" dirty="0" smtClean="0">
                <a:latin typeface="Cambria" pitchFamily="18" charset="0"/>
                <a:cs typeface="Arial"/>
              </a:rPr>
              <a:t>to </a:t>
            </a:r>
            <a:r>
              <a:rPr lang="en-US" sz="1200" i="1" dirty="0" smtClean="0">
                <a:latin typeface="Cambria" pitchFamily="18" charset="0"/>
                <a:cs typeface="Arial"/>
              </a:rPr>
              <a:t>FID</a:t>
            </a:r>
            <a:r>
              <a:rPr lang="en-US" sz="1200"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the </a:t>
            </a:r>
            <a:r>
              <a:rPr lang="en-US" sz="1200" i="1" dirty="0" smtClean="0">
                <a:latin typeface="Cambria" pitchFamily="18" charset="0"/>
                <a:cs typeface="Arial"/>
              </a:rPr>
              <a:t>Output Raster</a:t>
            </a:r>
            <a:r>
              <a:rPr lang="en-US" sz="1200" dirty="0" smtClean="0">
                <a:latin typeface="Cambria" pitchFamily="18" charset="0"/>
                <a:cs typeface="Arial"/>
              </a:rPr>
              <a:t> to your working folder and label the layer as </a:t>
            </a:r>
            <a:r>
              <a:rPr lang="en-US" sz="1200" i="1" dirty="0" err="1" smtClean="0">
                <a:latin typeface="Cambria" pitchFamily="18" charset="0"/>
                <a:cs typeface="Arial"/>
              </a:rPr>
              <a:t>Roads_Rast</a:t>
            </a:r>
            <a:r>
              <a:rPr lang="en-US" sz="1200" i="1" dirty="0" smtClean="0">
                <a:latin typeface="Cambria" pitchFamily="18" charset="0"/>
                <a:cs typeface="Arial"/>
              </a:rPr>
              <a:t>.</a:t>
            </a:r>
          </a:p>
          <a:p>
            <a:pPr marL="971550" lvl="1" indent="-514350">
              <a:buFont typeface="Arial" pitchFamily="34" charset="0"/>
              <a:buChar char="•"/>
            </a:pPr>
            <a:r>
              <a:rPr lang="en-US" sz="1200" dirty="0">
                <a:latin typeface="Cambria" pitchFamily="18" charset="0"/>
                <a:cs typeface="Arial"/>
              </a:rPr>
              <a:t>Set </a:t>
            </a:r>
            <a:r>
              <a:rPr lang="en-US" sz="1200" i="1" dirty="0" err="1">
                <a:latin typeface="Cambria" pitchFamily="18" charset="0"/>
                <a:cs typeface="Arial"/>
              </a:rPr>
              <a:t>Cellsize</a:t>
            </a:r>
            <a:r>
              <a:rPr lang="en-US" sz="1200" dirty="0">
                <a:latin typeface="Cambria" pitchFamily="18" charset="0"/>
                <a:cs typeface="Arial"/>
              </a:rPr>
              <a:t> to </a:t>
            </a:r>
            <a:r>
              <a:rPr lang="en-US" sz="1200" i="1" dirty="0">
                <a:latin typeface="Cambria" pitchFamily="18" charset="0"/>
                <a:cs typeface="Arial"/>
              </a:rPr>
              <a:t>30.</a:t>
            </a:r>
          </a:p>
          <a:p>
            <a:pPr marL="971550" lvl="1" indent="-514350">
              <a:buFont typeface="Arial" pitchFamily="34" charset="0"/>
              <a:buChar char="•"/>
            </a:pPr>
            <a:r>
              <a:rPr lang="en-US" sz="1200" dirty="0">
                <a:latin typeface="Cambria" pitchFamily="18" charset="0"/>
                <a:cs typeface="Arial"/>
              </a:rPr>
              <a:t>Click </a:t>
            </a:r>
            <a:r>
              <a:rPr lang="en-US" sz="1200" i="1" dirty="0">
                <a:latin typeface="Cambria" pitchFamily="18" charset="0"/>
                <a:cs typeface="Arial"/>
              </a:rPr>
              <a:t>Environments. </a:t>
            </a:r>
            <a:r>
              <a:rPr lang="en-US" sz="1200" dirty="0">
                <a:latin typeface="Cambria" pitchFamily="18" charset="0"/>
                <a:cs typeface="Arial"/>
              </a:rPr>
              <a:t>Click </a:t>
            </a:r>
            <a:r>
              <a:rPr lang="en-US" sz="1200" i="1" dirty="0">
                <a:latin typeface="Cambria" pitchFamily="18" charset="0"/>
                <a:cs typeface="Arial"/>
              </a:rPr>
              <a:t>Processing Extent</a:t>
            </a:r>
            <a:r>
              <a:rPr lang="en-US" sz="1200" dirty="0">
                <a:latin typeface="Cambria" pitchFamily="18" charset="0"/>
                <a:cs typeface="Arial"/>
              </a:rPr>
              <a:t>, and navigate the Extent to the </a:t>
            </a:r>
            <a:r>
              <a:rPr lang="en-US" sz="1200" i="1" dirty="0" err="1">
                <a:latin typeface="Cambria" pitchFamily="18" charset="0"/>
                <a:cs typeface="Arial"/>
              </a:rPr>
              <a:t>Soil_Variable</a:t>
            </a:r>
            <a:r>
              <a:rPr lang="en-US" sz="1200" dirty="0">
                <a:latin typeface="Cambria" pitchFamily="18" charset="0"/>
                <a:cs typeface="Arial"/>
              </a:rPr>
              <a:t> layer created earlier</a:t>
            </a:r>
            <a:r>
              <a:rPr lang="en-US" sz="1200" dirty="0" smtClean="0">
                <a:latin typeface="Cambria" pitchFamily="18" charset="0"/>
                <a:cs typeface="Arial"/>
              </a:rPr>
              <a:t>. Click </a:t>
            </a:r>
            <a:r>
              <a:rPr lang="en-US" sz="1200" i="1" dirty="0" smtClean="0">
                <a:latin typeface="Cambria" pitchFamily="18" charset="0"/>
                <a:cs typeface="Arial"/>
              </a:rPr>
              <a:t>OK</a:t>
            </a:r>
            <a:r>
              <a:rPr lang="en-US" sz="1200" dirty="0" smtClean="0">
                <a:latin typeface="Cambria" pitchFamily="18" charset="0"/>
                <a:cs typeface="Arial"/>
              </a:rPr>
              <a:t> twice.</a:t>
            </a:r>
            <a:endParaRPr lang="en-US" sz="1200" i="1" dirty="0" smtClean="0">
              <a:latin typeface="Cambria" pitchFamily="18" charset="0"/>
              <a:cs typeface="Arial"/>
            </a:endParaRPr>
          </a:p>
          <a:p>
            <a:pPr marL="514350" indent="-514350">
              <a:buFont typeface="+mj-lt"/>
              <a:buAutoNum type="arabicPeriod"/>
            </a:pPr>
            <a:r>
              <a:rPr lang="en-US" dirty="0" smtClean="0">
                <a:latin typeface="Cambria" pitchFamily="18" charset="0"/>
                <a:cs typeface="Arial"/>
              </a:rPr>
              <a:t>Open the </a:t>
            </a:r>
            <a:r>
              <a:rPr lang="en-US" i="1" dirty="0" smtClean="0">
                <a:latin typeface="Cambria" pitchFamily="18" charset="0"/>
                <a:cs typeface="Arial"/>
              </a:rPr>
              <a:t>Reclassify</a:t>
            </a:r>
            <a:r>
              <a:rPr lang="en-US" dirty="0" smtClean="0">
                <a:latin typeface="Cambria" pitchFamily="18" charset="0"/>
                <a:cs typeface="Arial"/>
              </a:rPr>
              <a:t> tool, and </a:t>
            </a:r>
            <a:r>
              <a:rPr lang="en-US" dirty="0" err="1" smtClean="0">
                <a:latin typeface="Cambria" pitchFamily="18" charset="0"/>
                <a:cs typeface="Arial"/>
              </a:rPr>
              <a:t>reclass</a:t>
            </a:r>
            <a:r>
              <a:rPr lang="en-US" dirty="0" smtClean="0">
                <a:latin typeface="Cambria" pitchFamily="18" charset="0"/>
                <a:cs typeface="Arial"/>
              </a:rPr>
              <a:t> all old values to the new value of </a:t>
            </a:r>
            <a:r>
              <a:rPr lang="en-US" i="1" dirty="0" smtClean="0">
                <a:latin typeface="Cambria" pitchFamily="18" charset="0"/>
                <a:cs typeface="Arial"/>
              </a:rPr>
              <a:t>1.  </a:t>
            </a:r>
            <a:r>
              <a:rPr lang="en-US" dirty="0" smtClean="0">
                <a:latin typeface="Cambria" pitchFamily="18" charset="0"/>
                <a:cs typeface="Arial"/>
              </a:rPr>
              <a:t>Leave </a:t>
            </a:r>
            <a:r>
              <a:rPr lang="en-US" i="1" dirty="0" err="1" smtClean="0">
                <a:latin typeface="Cambria" pitchFamily="18" charset="0"/>
                <a:cs typeface="Arial"/>
              </a:rPr>
              <a:t>NoData</a:t>
            </a:r>
            <a:r>
              <a:rPr lang="en-US" dirty="0" smtClean="0">
                <a:latin typeface="Cambria" pitchFamily="18" charset="0"/>
                <a:cs typeface="Arial"/>
              </a:rPr>
              <a:t> as </a:t>
            </a:r>
            <a:r>
              <a:rPr lang="en-US" i="1" dirty="0" err="1" smtClean="0">
                <a:latin typeface="Cambria" pitchFamily="18" charset="0"/>
                <a:cs typeface="Arial"/>
              </a:rPr>
              <a:t>NoData</a:t>
            </a:r>
            <a:r>
              <a:rPr lang="en-US" dirty="0" smtClean="0">
                <a:latin typeface="Cambria" pitchFamily="18" charset="0"/>
                <a:cs typeface="Arial"/>
              </a:rPr>
              <a:t>.  Label the </a:t>
            </a:r>
            <a:r>
              <a:rPr lang="en-US" i="1" dirty="0" smtClean="0">
                <a:latin typeface="Cambria" pitchFamily="18" charset="0"/>
                <a:cs typeface="Arial"/>
              </a:rPr>
              <a:t>Output Feature</a:t>
            </a:r>
            <a:r>
              <a:rPr lang="en-US" dirty="0" smtClean="0">
                <a:latin typeface="Cambria" pitchFamily="18" charset="0"/>
                <a:cs typeface="Arial"/>
              </a:rPr>
              <a:t> as </a:t>
            </a:r>
            <a:r>
              <a:rPr lang="en-US" i="1" dirty="0" err="1" smtClean="0">
                <a:latin typeface="Cambria" pitchFamily="18" charset="0"/>
                <a:cs typeface="Arial"/>
              </a:rPr>
              <a:t>Road_Master</a:t>
            </a:r>
            <a:r>
              <a:rPr lang="en-US" i="1" dirty="0" smtClean="0">
                <a:latin typeface="Cambria" pitchFamily="18" charset="0"/>
                <a:cs typeface="Arial"/>
              </a:rPr>
              <a:t>.</a:t>
            </a:r>
          </a:p>
          <a:p>
            <a:pPr marL="514350" indent="-514350">
              <a:buFont typeface="+mj-lt"/>
              <a:buAutoNum type="arabicPeriod"/>
            </a:pPr>
            <a:r>
              <a:rPr lang="en-US" dirty="0">
                <a:latin typeface="Cambria" pitchFamily="18" charset="0"/>
                <a:cs typeface="Arial"/>
              </a:rPr>
              <a:t>Open the </a:t>
            </a:r>
            <a:r>
              <a:rPr lang="en-US" i="1" dirty="0">
                <a:latin typeface="Cambria" pitchFamily="18" charset="0"/>
                <a:cs typeface="Arial"/>
              </a:rPr>
              <a:t>Reclassify</a:t>
            </a:r>
            <a:r>
              <a:rPr lang="en-US" dirty="0">
                <a:latin typeface="Cambria" pitchFamily="18" charset="0"/>
                <a:cs typeface="Arial"/>
              </a:rPr>
              <a:t> </a:t>
            </a:r>
            <a:r>
              <a:rPr lang="en-US" dirty="0" smtClean="0">
                <a:latin typeface="Cambria" pitchFamily="18" charset="0"/>
                <a:cs typeface="Arial"/>
              </a:rPr>
              <a:t>tool again, </a:t>
            </a:r>
            <a:r>
              <a:rPr lang="en-US" dirty="0">
                <a:latin typeface="Cambria" pitchFamily="18" charset="0"/>
                <a:cs typeface="Arial"/>
              </a:rPr>
              <a:t>and </a:t>
            </a:r>
            <a:r>
              <a:rPr lang="en-US" dirty="0" err="1">
                <a:latin typeface="Cambria" pitchFamily="18" charset="0"/>
                <a:cs typeface="Arial"/>
              </a:rPr>
              <a:t>reclass</a:t>
            </a:r>
            <a:r>
              <a:rPr lang="en-US" dirty="0">
                <a:latin typeface="Cambria" pitchFamily="18" charset="0"/>
                <a:cs typeface="Arial"/>
              </a:rPr>
              <a:t> all old values </a:t>
            </a:r>
            <a:r>
              <a:rPr lang="en-US" dirty="0" smtClean="0">
                <a:latin typeface="Cambria" pitchFamily="18" charset="0"/>
                <a:cs typeface="Arial"/>
              </a:rPr>
              <a:t>of 1 to </a:t>
            </a:r>
            <a:r>
              <a:rPr lang="en-US" i="1" dirty="0" err="1" smtClean="0">
                <a:latin typeface="Cambria" pitchFamily="18" charset="0"/>
                <a:cs typeface="Arial"/>
              </a:rPr>
              <a:t>NoData</a:t>
            </a:r>
            <a:r>
              <a:rPr lang="en-US" dirty="0" smtClean="0">
                <a:latin typeface="Cambria" pitchFamily="18" charset="0"/>
                <a:cs typeface="Arial"/>
              </a:rPr>
              <a:t> and the old value of </a:t>
            </a:r>
            <a:r>
              <a:rPr lang="en-US" dirty="0" err="1" smtClean="0">
                <a:latin typeface="Cambria" pitchFamily="18" charset="0"/>
                <a:cs typeface="Arial"/>
              </a:rPr>
              <a:t>NoData</a:t>
            </a:r>
            <a:r>
              <a:rPr lang="en-US" dirty="0" smtClean="0">
                <a:latin typeface="Cambria" pitchFamily="18" charset="0"/>
                <a:cs typeface="Arial"/>
              </a:rPr>
              <a:t> to the new value of one</a:t>
            </a:r>
            <a:r>
              <a:rPr lang="en-US" i="1" dirty="0" smtClean="0">
                <a:latin typeface="Cambria" pitchFamily="18" charset="0"/>
                <a:cs typeface="Arial"/>
              </a:rPr>
              <a:t>1. </a:t>
            </a:r>
            <a:r>
              <a:rPr lang="en-US" dirty="0" smtClean="0">
                <a:latin typeface="Cambria" pitchFamily="18" charset="0"/>
                <a:cs typeface="Arial"/>
              </a:rPr>
              <a:t>Label </a:t>
            </a:r>
            <a:r>
              <a:rPr lang="en-US" dirty="0">
                <a:latin typeface="Cambria" pitchFamily="18" charset="0"/>
                <a:cs typeface="Arial"/>
              </a:rPr>
              <a:t>the </a:t>
            </a:r>
            <a:r>
              <a:rPr lang="en-US" i="1" dirty="0">
                <a:latin typeface="Cambria" pitchFamily="18" charset="0"/>
                <a:cs typeface="Arial"/>
              </a:rPr>
              <a:t>Output Feature</a:t>
            </a:r>
            <a:r>
              <a:rPr lang="en-US" dirty="0">
                <a:latin typeface="Cambria" pitchFamily="18" charset="0"/>
                <a:cs typeface="Arial"/>
              </a:rPr>
              <a:t> as </a:t>
            </a:r>
            <a:r>
              <a:rPr lang="en-US" i="1" dirty="0" err="1" smtClean="0">
                <a:latin typeface="Cambria" pitchFamily="18" charset="0"/>
                <a:cs typeface="Arial"/>
              </a:rPr>
              <a:t>Road_Bool</a:t>
            </a:r>
            <a:r>
              <a:rPr lang="en-US" i="1" dirty="0" smtClean="0">
                <a:latin typeface="Cambria" pitchFamily="18" charset="0"/>
                <a:cs typeface="Arial"/>
              </a:rPr>
              <a:t>. </a:t>
            </a:r>
            <a:r>
              <a:rPr lang="en-US" dirty="0" smtClean="0">
                <a:latin typeface="Cambria" pitchFamily="18" charset="0"/>
                <a:cs typeface="Arial"/>
              </a:rPr>
              <a:t>(This layer will be used in a step to follow.)</a:t>
            </a:r>
          </a:p>
          <a:p>
            <a:pPr marL="514350" indent="-514350">
              <a:buFont typeface="+mj-lt"/>
              <a:buAutoNum type="arabicPeriod"/>
            </a:pPr>
            <a:endParaRPr lang="en-US" dirty="0" smtClean="0">
              <a:latin typeface="Cambria" pitchFamily="18" charset="0"/>
              <a:cs typeface="Arial"/>
            </a:endParaRPr>
          </a:p>
        </p:txBody>
      </p:sp>
    </p:spTree>
    <p:extLst>
      <p:ext uri="{BB962C8B-B14F-4D97-AF65-F5344CB8AC3E}">
        <p14:creationId xmlns:p14="http://schemas.microsoft.com/office/powerpoint/2010/main" val="19775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85725"/>
            <a:ext cx="8229600" cy="1143000"/>
          </a:xfrm>
        </p:spPr>
        <p:txBody>
          <a:bodyPr>
            <a:normAutofit fontScale="90000"/>
          </a:bodyPr>
          <a:lstStyle/>
          <a:p>
            <a:r>
              <a:rPr lang="en-US" dirty="0" smtClean="0">
                <a:latin typeface="Cambria" pitchFamily="18" charset="0"/>
              </a:rPr>
              <a:t>Fire Risk Maps: Proximity to Roads</a:t>
            </a:r>
            <a:endParaRPr lang="en-US" dirty="0">
              <a:latin typeface="Cambria" pitchFamily="18" charset="0"/>
            </a:endParaRPr>
          </a:p>
        </p:txBody>
      </p:sp>
      <p:sp>
        <p:nvSpPr>
          <p:cNvPr id="4" name="Rectangle 3"/>
          <p:cNvSpPr/>
          <p:nvPr/>
        </p:nvSpPr>
        <p:spPr>
          <a:xfrm>
            <a:off x="95250" y="944672"/>
            <a:ext cx="8915400" cy="3508653"/>
          </a:xfrm>
          <a:prstGeom prst="rect">
            <a:avLst/>
          </a:prstGeom>
        </p:spPr>
        <p:txBody>
          <a:bodyPr wrap="square">
            <a:spAutoFit/>
          </a:bodyPr>
          <a:lstStyle/>
          <a:p>
            <a:pPr marL="514350" indent="-514350">
              <a:buFont typeface="+mj-lt"/>
              <a:buAutoNum type="arabicPeriod" startAt="9"/>
            </a:pPr>
            <a:r>
              <a:rPr lang="en-US" dirty="0" smtClean="0">
                <a:latin typeface="Cambria" pitchFamily="18" charset="0"/>
              </a:rPr>
              <a:t>To calculate distance from roads, navigate to the following tool: Spatial Analyst </a:t>
            </a:r>
            <a:r>
              <a:rPr lang="en-US" dirty="0" err="1" smtClean="0">
                <a:latin typeface="Cambria" pitchFamily="18" charset="0"/>
              </a:rPr>
              <a:t>Tools</a:t>
            </a:r>
            <a:r>
              <a:rPr lang="en-US" dirty="0" err="1" smtClean="0">
                <a:latin typeface="Arial"/>
                <a:cs typeface="Arial"/>
              </a:rPr>
              <a:t>→</a:t>
            </a:r>
            <a:r>
              <a:rPr lang="en-US" dirty="0" err="1" smtClean="0">
                <a:latin typeface="Cambria" pitchFamily="18" charset="0"/>
                <a:cs typeface="Arial"/>
              </a:rPr>
              <a:t>Distance</a:t>
            </a:r>
            <a:r>
              <a:rPr lang="en-US" dirty="0" err="1" smtClean="0">
                <a:latin typeface="Arial"/>
                <a:cs typeface="Arial"/>
              </a:rPr>
              <a:t>→</a:t>
            </a:r>
            <a:r>
              <a:rPr lang="en-US" dirty="0" err="1" smtClean="0">
                <a:latin typeface="Cambria" pitchFamily="18" charset="0"/>
                <a:cs typeface="Arial"/>
              </a:rPr>
              <a:t>Euclidean</a:t>
            </a:r>
            <a:r>
              <a:rPr lang="en-US" dirty="0" smtClean="0">
                <a:latin typeface="Cambria" pitchFamily="18" charset="0"/>
                <a:cs typeface="Arial"/>
              </a:rPr>
              <a:t> Distance.</a:t>
            </a:r>
          </a:p>
          <a:p>
            <a:pPr marL="971550" lvl="1" indent="-514350">
              <a:buFont typeface="Arial" pitchFamily="34" charset="0"/>
              <a:buChar char="•"/>
            </a:pPr>
            <a:r>
              <a:rPr lang="en-US" sz="1200" dirty="0" smtClean="0">
                <a:latin typeface="Cambria" pitchFamily="18" charset="0"/>
                <a:cs typeface="Arial"/>
              </a:rPr>
              <a:t>Set </a:t>
            </a:r>
            <a:r>
              <a:rPr lang="en-US" sz="1200" i="1" dirty="0" smtClean="0">
                <a:latin typeface="Cambria" pitchFamily="18" charset="0"/>
                <a:cs typeface="Arial"/>
              </a:rPr>
              <a:t>Input raster of feature source data </a:t>
            </a:r>
            <a:r>
              <a:rPr lang="en-US" sz="1200" dirty="0" smtClean="0">
                <a:latin typeface="Cambria" pitchFamily="18" charset="0"/>
                <a:cs typeface="Arial"/>
              </a:rPr>
              <a:t>to </a:t>
            </a:r>
            <a:r>
              <a:rPr lang="en-US" sz="1200" i="1" dirty="0" err="1" smtClean="0">
                <a:latin typeface="Cambria" pitchFamily="18" charset="0"/>
                <a:cs typeface="Arial"/>
              </a:rPr>
              <a:t>Road_Master</a:t>
            </a:r>
            <a:r>
              <a:rPr lang="en-US" sz="1200"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a:t>
            </a:r>
            <a:r>
              <a:rPr lang="en-US" sz="1200" i="1" dirty="0" smtClean="0">
                <a:latin typeface="Cambria" pitchFamily="18" charset="0"/>
                <a:cs typeface="Arial"/>
              </a:rPr>
              <a:t>Output distance raster</a:t>
            </a:r>
            <a:r>
              <a:rPr lang="en-US" sz="1200" dirty="0" smtClean="0">
                <a:latin typeface="Cambria" pitchFamily="18" charset="0"/>
                <a:cs typeface="Arial"/>
              </a:rPr>
              <a:t> to your working folder, and label the layer as </a:t>
            </a:r>
            <a:r>
              <a:rPr lang="en-US" sz="1200" i="1" dirty="0" err="1" smtClean="0">
                <a:latin typeface="Cambria" pitchFamily="18" charset="0"/>
                <a:cs typeface="Arial"/>
              </a:rPr>
              <a:t>Roads_Dist</a:t>
            </a:r>
            <a:r>
              <a:rPr lang="en-US" sz="1200" i="1"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Leave all other defaults.  Make sure the </a:t>
            </a:r>
            <a:r>
              <a:rPr lang="en-US" sz="1200" i="1" dirty="0" smtClean="0">
                <a:latin typeface="Cambria" pitchFamily="18" charset="0"/>
                <a:cs typeface="Arial"/>
              </a:rPr>
              <a:t>Output Cell Size </a:t>
            </a:r>
            <a:r>
              <a:rPr lang="en-US" sz="1200" dirty="0" smtClean="0">
                <a:latin typeface="Cambria" pitchFamily="18" charset="0"/>
                <a:cs typeface="Arial"/>
              </a:rPr>
              <a:t>is set at </a:t>
            </a:r>
            <a:r>
              <a:rPr lang="en-US" sz="1200" i="1" dirty="0" smtClean="0">
                <a:latin typeface="Cambria" pitchFamily="18" charset="0"/>
                <a:cs typeface="Arial"/>
              </a:rPr>
              <a:t>30. </a:t>
            </a:r>
            <a:r>
              <a:rPr lang="en-US" sz="1200" dirty="0" smtClean="0">
                <a:latin typeface="Cambria" pitchFamily="18" charset="0"/>
                <a:cs typeface="Arial"/>
              </a:rPr>
              <a:t>Click </a:t>
            </a:r>
            <a:r>
              <a:rPr lang="en-US" sz="1200" i="1" dirty="0" smtClean="0">
                <a:latin typeface="Cambria" pitchFamily="18" charset="0"/>
                <a:cs typeface="Arial"/>
              </a:rPr>
              <a:t>OK</a:t>
            </a:r>
            <a:r>
              <a:rPr lang="en-US" sz="1200" dirty="0" smtClean="0">
                <a:latin typeface="Cambria" pitchFamily="18" charset="0"/>
                <a:cs typeface="Arial"/>
              </a:rPr>
              <a:t>.</a:t>
            </a:r>
            <a:endParaRPr lang="en-US" sz="1200" dirty="0">
              <a:latin typeface="Cambria" pitchFamily="18" charset="0"/>
            </a:endParaRPr>
          </a:p>
          <a:p>
            <a:pPr marL="514350" indent="-514350">
              <a:buFont typeface="+mj-lt"/>
              <a:buAutoNum type="arabicPeriod" startAt="9"/>
            </a:pPr>
            <a:r>
              <a:rPr lang="en-US" dirty="0" smtClean="0">
                <a:latin typeface="Cambria" pitchFamily="18" charset="0"/>
              </a:rPr>
              <a:t>Open </a:t>
            </a:r>
            <a:r>
              <a:rPr lang="en-US" i="1" dirty="0" smtClean="0">
                <a:latin typeface="Cambria" pitchFamily="18" charset="0"/>
              </a:rPr>
              <a:t>Raster Calculator</a:t>
            </a:r>
            <a:r>
              <a:rPr lang="en-US" dirty="0" smtClean="0">
                <a:latin typeface="Cambria" pitchFamily="18" charset="0"/>
              </a:rPr>
              <a:t>, then input the following expression: </a:t>
            </a:r>
            <a:r>
              <a:rPr lang="en-US" i="1" dirty="0" smtClean="0">
                <a:latin typeface="Cambria" pitchFamily="18" charset="0"/>
              </a:rPr>
              <a:t>Float(“</a:t>
            </a:r>
            <a:r>
              <a:rPr lang="en-US" i="1" dirty="0" err="1" smtClean="0">
                <a:latin typeface="Cambria" pitchFamily="18" charset="0"/>
              </a:rPr>
              <a:t>Roads_Dist</a:t>
            </a:r>
            <a:r>
              <a:rPr lang="en-US" i="1" dirty="0" smtClean="0">
                <a:latin typeface="Cambria" pitchFamily="18" charset="0"/>
              </a:rPr>
              <a:t>”*”</a:t>
            </a:r>
            <a:r>
              <a:rPr lang="en-US" i="1" dirty="0" err="1" smtClean="0">
                <a:latin typeface="Cambria" pitchFamily="18" charset="0"/>
              </a:rPr>
              <a:t>Roads_Bool</a:t>
            </a:r>
            <a:r>
              <a:rPr lang="en-US" i="1" dirty="0" smtClean="0">
                <a:latin typeface="Cambria" pitchFamily="18" charset="0"/>
              </a:rPr>
              <a:t>”*”</a:t>
            </a:r>
            <a:r>
              <a:rPr lang="en-US" i="1" dirty="0">
                <a:latin typeface="Cambria" pitchFamily="18" charset="0"/>
              </a:rPr>
              <a:t> </a:t>
            </a:r>
            <a:r>
              <a:rPr lang="en-US" i="1" dirty="0" err="1" smtClean="0">
                <a:latin typeface="Cambria" pitchFamily="18" charset="0"/>
              </a:rPr>
              <a:t>Cntys_Bool</a:t>
            </a:r>
            <a:r>
              <a:rPr lang="en-US" i="1" dirty="0" smtClean="0">
                <a:latin typeface="Cambria" pitchFamily="18" charset="0"/>
              </a:rPr>
              <a:t>”).</a:t>
            </a:r>
          </a:p>
          <a:p>
            <a:pPr marL="971550" lvl="1" indent="-514350">
              <a:buFont typeface="Arial" pitchFamily="34" charset="0"/>
              <a:buChar char="•"/>
            </a:pPr>
            <a:r>
              <a:rPr lang="en-US" sz="1200" dirty="0">
                <a:solidFill>
                  <a:prstClr val="black"/>
                </a:solidFill>
                <a:latin typeface="Cambria" pitchFamily="18" charset="0"/>
                <a:cs typeface="Arial"/>
              </a:rPr>
              <a:t>Set </a:t>
            </a:r>
            <a:r>
              <a:rPr lang="en-US" sz="1200" i="1" dirty="0" smtClean="0">
                <a:solidFill>
                  <a:prstClr val="black"/>
                </a:solidFill>
                <a:latin typeface="Cambria" pitchFamily="18" charset="0"/>
                <a:cs typeface="Arial"/>
              </a:rPr>
              <a:t>Output raster</a:t>
            </a:r>
            <a:r>
              <a:rPr lang="en-US" sz="1200" dirty="0" smtClean="0">
                <a:solidFill>
                  <a:prstClr val="black"/>
                </a:solidFill>
                <a:latin typeface="Cambria" pitchFamily="18" charset="0"/>
                <a:cs typeface="Arial"/>
              </a:rPr>
              <a:t> to your working folder, and label the layer as </a:t>
            </a:r>
            <a:r>
              <a:rPr lang="en-US" sz="1200" i="1" dirty="0" smtClean="0">
                <a:solidFill>
                  <a:prstClr val="black"/>
                </a:solidFill>
                <a:latin typeface="Cambria" pitchFamily="18" charset="0"/>
                <a:cs typeface="Arial"/>
              </a:rPr>
              <a:t>Dist2Roads.tif.</a:t>
            </a:r>
          </a:p>
          <a:p>
            <a:pPr marL="514350" lvl="0" indent="-514350">
              <a:buFont typeface="+mj-lt"/>
              <a:buAutoNum type="arabicPeriod" startAt="9"/>
            </a:pPr>
            <a:r>
              <a:rPr lang="en-US" dirty="0" smtClean="0">
                <a:solidFill>
                  <a:prstClr val="black"/>
                </a:solidFill>
                <a:latin typeface="Cambria" pitchFamily="18" charset="0"/>
              </a:rPr>
              <a:t>To apply membership, open </a:t>
            </a:r>
            <a:r>
              <a:rPr lang="en-US" dirty="0" err="1" smtClean="0">
                <a:solidFill>
                  <a:prstClr val="black"/>
                </a:solidFill>
                <a:latin typeface="Cambria" pitchFamily="18" charset="0"/>
              </a:rPr>
              <a:t>ArcToolbox</a:t>
            </a:r>
            <a:r>
              <a:rPr lang="en-US" dirty="0" smtClean="0">
                <a:solidFill>
                  <a:prstClr val="black"/>
                </a:solidFill>
                <a:latin typeface="Cambria" pitchFamily="18" charset="0"/>
              </a:rPr>
              <a:t> and navigate to the following tool: </a:t>
            </a:r>
            <a:r>
              <a:rPr lang="en-US" dirty="0">
                <a:latin typeface="Cambria" pitchFamily="18" charset="0"/>
              </a:rPr>
              <a:t>Spatial Analyst </a:t>
            </a:r>
            <a:r>
              <a:rPr lang="en-US" dirty="0" err="1">
                <a:latin typeface="Cambria" pitchFamily="18" charset="0"/>
              </a:rPr>
              <a:t>Tools</a:t>
            </a:r>
            <a:r>
              <a:rPr lang="en-US" dirty="0" err="1" smtClean="0">
                <a:latin typeface="Arial"/>
                <a:cs typeface="Arial"/>
              </a:rPr>
              <a:t>→</a:t>
            </a:r>
            <a:r>
              <a:rPr lang="en-US" dirty="0" err="1" smtClean="0">
                <a:latin typeface="Cambria" pitchFamily="18" charset="0"/>
                <a:cs typeface="Arial"/>
              </a:rPr>
              <a:t>Overlay</a:t>
            </a:r>
            <a:r>
              <a:rPr lang="en-US" dirty="0" err="1" smtClean="0">
                <a:latin typeface="Arial"/>
                <a:cs typeface="Arial"/>
              </a:rPr>
              <a:t>→</a:t>
            </a:r>
            <a:r>
              <a:rPr lang="en-US" dirty="0" err="1" smtClean="0">
                <a:latin typeface="Cambria" pitchFamily="18" charset="0"/>
                <a:cs typeface="Arial"/>
              </a:rPr>
              <a:t>Fuzzy</a:t>
            </a:r>
            <a:r>
              <a:rPr lang="en-US" dirty="0" smtClean="0">
                <a:latin typeface="Cambria" pitchFamily="18" charset="0"/>
                <a:cs typeface="Arial"/>
              </a:rPr>
              <a:t> Membership.</a:t>
            </a:r>
          </a:p>
          <a:p>
            <a:pPr marL="971550" lvl="1" indent="-514350">
              <a:buFont typeface="Arial" pitchFamily="34" charset="0"/>
              <a:buChar char="•"/>
            </a:pPr>
            <a:r>
              <a:rPr lang="en-US" sz="1200" dirty="0" smtClean="0">
                <a:solidFill>
                  <a:prstClr val="black"/>
                </a:solidFill>
                <a:latin typeface="Cambria" pitchFamily="18" charset="0"/>
                <a:cs typeface="Arial"/>
              </a:rPr>
              <a:t>Set </a:t>
            </a:r>
            <a:r>
              <a:rPr lang="en-US" sz="1200" i="1" dirty="0" smtClean="0">
                <a:solidFill>
                  <a:prstClr val="black"/>
                </a:solidFill>
                <a:latin typeface="Cambria" pitchFamily="18" charset="0"/>
                <a:cs typeface="Arial"/>
              </a:rPr>
              <a:t>Input Raster</a:t>
            </a:r>
            <a:r>
              <a:rPr lang="en-US" sz="1200" dirty="0" smtClean="0">
                <a:solidFill>
                  <a:prstClr val="black"/>
                </a:solidFill>
                <a:latin typeface="Cambria" pitchFamily="18" charset="0"/>
                <a:cs typeface="Arial"/>
              </a:rPr>
              <a:t> to </a:t>
            </a:r>
            <a:r>
              <a:rPr lang="en-US" sz="1200" i="1" dirty="0" smtClean="0">
                <a:solidFill>
                  <a:prstClr val="black"/>
                </a:solidFill>
                <a:latin typeface="Cambria" pitchFamily="18" charset="0"/>
                <a:cs typeface="Arial"/>
              </a:rPr>
              <a:t>Dist2Roads.tif.</a:t>
            </a:r>
          </a:p>
          <a:p>
            <a:pPr marL="971550" lvl="1"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Output Raster </a:t>
            </a:r>
            <a:r>
              <a:rPr lang="en-US" sz="1200" dirty="0" smtClean="0">
                <a:solidFill>
                  <a:prstClr val="black"/>
                </a:solidFill>
                <a:latin typeface="Cambria" pitchFamily="18" charset="0"/>
                <a:cs typeface="Arial"/>
              </a:rPr>
              <a:t>to your working folder, and label this layer as </a:t>
            </a:r>
            <a:r>
              <a:rPr lang="en-US" sz="1200" i="1" dirty="0" err="1" smtClean="0">
                <a:solidFill>
                  <a:prstClr val="black"/>
                </a:solidFill>
                <a:latin typeface="Cambria" pitchFamily="18" charset="0"/>
                <a:cs typeface="Arial"/>
              </a:rPr>
              <a:t>Roads_Variable</a:t>
            </a:r>
            <a:r>
              <a:rPr lang="en-US" sz="1200" i="1" dirty="0" smtClean="0">
                <a:solidFill>
                  <a:prstClr val="black"/>
                </a:solidFill>
                <a:latin typeface="Cambria" pitchFamily="18" charset="0"/>
                <a:cs typeface="Arial"/>
              </a:rPr>
              <a:t>.</a:t>
            </a:r>
          </a:p>
          <a:p>
            <a:pPr marL="971550" lvl="1"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Membership Type </a:t>
            </a:r>
            <a:r>
              <a:rPr lang="en-US" sz="1200" dirty="0" smtClean="0">
                <a:solidFill>
                  <a:prstClr val="black"/>
                </a:solidFill>
                <a:latin typeface="Cambria" pitchFamily="18" charset="0"/>
                <a:cs typeface="Arial"/>
              </a:rPr>
              <a:t>to </a:t>
            </a:r>
            <a:r>
              <a:rPr lang="en-US" sz="1200" i="1" dirty="0" smtClean="0">
                <a:solidFill>
                  <a:prstClr val="black"/>
                </a:solidFill>
                <a:latin typeface="Cambria" pitchFamily="18" charset="0"/>
                <a:cs typeface="Arial"/>
              </a:rPr>
              <a:t>Linear.</a:t>
            </a:r>
          </a:p>
          <a:p>
            <a:pPr marL="971550" lvl="1" indent="-514350">
              <a:buFont typeface="Arial" pitchFamily="34" charset="0"/>
              <a:buChar char="•"/>
            </a:pPr>
            <a:r>
              <a:rPr lang="en-US" sz="1200" dirty="0" smtClean="0">
                <a:solidFill>
                  <a:prstClr val="black"/>
                </a:solidFill>
                <a:latin typeface="Cambria" pitchFamily="18" charset="0"/>
                <a:cs typeface="Arial"/>
              </a:rPr>
              <a:t>Set the</a:t>
            </a:r>
            <a:r>
              <a:rPr lang="en-US" sz="1200" i="1" dirty="0" smtClean="0">
                <a:solidFill>
                  <a:prstClr val="black"/>
                </a:solidFill>
                <a:latin typeface="Cambria" pitchFamily="18" charset="0"/>
                <a:cs typeface="Arial"/>
              </a:rPr>
              <a:t> Minimum </a:t>
            </a:r>
            <a:r>
              <a:rPr lang="en-US" sz="1200" dirty="0" smtClean="0">
                <a:solidFill>
                  <a:prstClr val="black"/>
                </a:solidFill>
                <a:latin typeface="Cambria" pitchFamily="18" charset="0"/>
                <a:cs typeface="Arial"/>
              </a:rPr>
              <a:t>to </a:t>
            </a:r>
            <a:r>
              <a:rPr lang="en-US" sz="1200" i="1" dirty="0" smtClean="0">
                <a:solidFill>
                  <a:prstClr val="black"/>
                </a:solidFill>
                <a:latin typeface="Cambria" pitchFamily="18" charset="0"/>
                <a:cs typeface="Arial"/>
              </a:rPr>
              <a:t>200</a:t>
            </a:r>
            <a:r>
              <a:rPr lang="en-US" sz="1200" dirty="0" smtClean="0">
                <a:solidFill>
                  <a:prstClr val="black"/>
                </a:solidFill>
                <a:latin typeface="Cambria" pitchFamily="18" charset="0"/>
                <a:cs typeface="Arial"/>
              </a:rPr>
              <a:t> and the </a:t>
            </a:r>
            <a:r>
              <a:rPr lang="en-US" sz="1200" i="1" dirty="0" smtClean="0">
                <a:solidFill>
                  <a:prstClr val="black"/>
                </a:solidFill>
                <a:latin typeface="Cambria" pitchFamily="18" charset="0"/>
                <a:cs typeface="Arial"/>
              </a:rPr>
              <a:t>Maximum </a:t>
            </a:r>
            <a:r>
              <a:rPr lang="en-US" sz="1200" dirty="0" smtClean="0">
                <a:solidFill>
                  <a:prstClr val="black"/>
                </a:solidFill>
                <a:latin typeface="Cambria" pitchFamily="18" charset="0"/>
                <a:cs typeface="Arial"/>
              </a:rPr>
              <a:t>to </a:t>
            </a:r>
            <a:r>
              <a:rPr lang="en-US" sz="1200" i="1" dirty="0" smtClean="0">
                <a:solidFill>
                  <a:prstClr val="black"/>
                </a:solidFill>
                <a:latin typeface="Cambria" pitchFamily="18" charset="0"/>
                <a:cs typeface="Arial"/>
              </a:rPr>
              <a:t>30</a:t>
            </a:r>
            <a:r>
              <a:rPr lang="en-US" sz="1200" dirty="0" smtClean="0">
                <a:solidFill>
                  <a:prstClr val="black"/>
                </a:solidFill>
                <a:latin typeface="Cambria" pitchFamily="18" charset="0"/>
                <a:cs typeface="Arial"/>
              </a:rPr>
              <a:t>. Click </a:t>
            </a:r>
            <a:r>
              <a:rPr lang="en-US" sz="1200" i="1" dirty="0" smtClean="0">
                <a:solidFill>
                  <a:prstClr val="black"/>
                </a:solidFill>
                <a:latin typeface="Cambria" pitchFamily="18" charset="0"/>
                <a:cs typeface="Arial"/>
              </a:rPr>
              <a:t>OK.</a:t>
            </a:r>
          </a:p>
          <a:p>
            <a:pPr marL="514350" lvl="0" indent="-514350">
              <a:buFont typeface="+mj-lt"/>
              <a:buAutoNum type="arabicPeriod" startAt="9"/>
            </a:pPr>
            <a:endParaRPr lang="en-US" dirty="0" smtClean="0">
              <a:latin typeface="Cambria" pitchFamily="18" charset="0"/>
              <a:cs typeface="Aria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791628" y="3004934"/>
            <a:ext cx="1789188" cy="468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204" y="5094656"/>
            <a:ext cx="92392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534593" y="4787585"/>
            <a:ext cx="2269166" cy="1015663"/>
          </a:xfrm>
          <a:prstGeom prst="rect">
            <a:avLst/>
          </a:prstGeom>
          <a:noFill/>
          <a:ln>
            <a:solidFill>
              <a:schemeClr val="tx1"/>
            </a:solidFill>
          </a:ln>
        </p:spPr>
        <p:txBody>
          <a:bodyPr wrap="square" rtlCol="0">
            <a:spAutoFit/>
          </a:bodyPr>
          <a:lstStyle/>
          <a:p>
            <a:r>
              <a:rPr lang="en-US" sz="1200" dirty="0">
                <a:latin typeface="Cambria" pitchFamily="18" charset="0"/>
              </a:rPr>
              <a:t>The </a:t>
            </a:r>
            <a:r>
              <a:rPr lang="en-US" sz="1200" dirty="0" smtClean="0">
                <a:latin typeface="Cambria" pitchFamily="18" charset="0"/>
              </a:rPr>
              <a:t>roads </a:t>
            </a:r>
            <a:r>
              <a:rPr lang="en-US" sz="1200" dirty="0">
                <a:latin typeface="Cambria" pitchFamily="18" charset="0"/>
              </a:rPr>
              <a:t>layer </a:t>
            </a:r>
            <a:r>
              <a:rPr lang="en-US" sz="1200" dirty="0" smtClean="0">
                <a:latin typeface="Cambria" pitchFamily="18" charset="0"/>
              </a:rPr>
              <a:t>now has membership </a:t>
            </a:r>
            <a:r>
              <a:rPr lang="en-US" sz="1200" dirty="0">
                <a:latin typeface="Cambria" pitchFamily="18" charset="0"/>
              </a:rPr>
              <a:t>and will be used in the Fuzzy Overlay after the other layers have been completed.</a:t>
            </a:r>
            <a:endParaRPr lang="en-US" sz="1200" dirty="0">
              <a:latin typeface="Cambria" pitchFamily="18" charset="0"/>
              <a:cs typeface="Arial"/>
            </a:endParaRPr>
          </a:p>
        </p:txBody>
      </p:sp>
    </p:spTree>
    <p:extLst>
      <p:ext uri="{BB962C8B-B14F-4D97-AF65-F5344CB8AC3E}">
        <p14:creationId xmlns:p14="http://schemas.microsoft.com/office/powerpoint/2010/main" val="1732653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85725"/>
            <a:ext cx="8229600" cy="1143000"/>
          </a:xfrm>
        </p:spPr>
        <p:txBody>
          <a:bodyPr/>
          <a:lstStyle/>
          <a:p>
            <a:r>
              <a:rPr lang="en-US" dirty="0" smtClean="0">
                <a:latin typeface="Cambria" pitchFamily="18" charset="0"/>
              </a:rPr>
              <a:t>Fire Risk Maps: Slope</a:t>
            </a:r>
            <a:endParaRPr lang="en-US" dirty="0">
              <a:latin typeface="Cambria" pitchFamily="18" charset="0"/>
            </a:endParaRPr>
          </a:p>
        </p:txBody>
      </p:sp>
      <p:sp>
        <p:nvSpPr>
          <p:cNvPr id="4" name="Rectangle 3"/>
          <p:cNvSpPr/>
          <p:nvPr/>
        </p:nvSpPr>
        <p:spPr>
          <a:xfrm>
            <a:off x="0" y="838345"/>
            <a:ext cx="8915400" cy="5078313"/>
          </a:xfrm>
          <a:prstGeom prst="rect">
            <a:avLst/>
          </a:prstGeom>
        </p:spPr>
        <p:txBody>
          <a:bodyPr wrap="square">
            <a:spAutoFit/>
          </a:bodyPr>
          <a:lstStyle/>
          <a:p>
            <a:pPr marL="514350" indent="-514350">
              <a:buFont typeface="+mj-lt"/>
              <a:buAutoNum type="arabicPeriod"/>
            </a:pPr>
            <a:r>
              <a:rPr lang="en-US" dirty="0" smtClean="0">
                <a:latin typeface="Cambria" pitchFamily="18" charset="0"/>
              </a:rPr>
              <a:t>Open the ASTER Global DEM products that were downloaded at the beginning of the tutorial into ArcGIS 10.  There are three tiles for this study.</a:t>
            </a:r>
          </a:p>
          <a:p>
            <a:pPr marL="514350" lvl="0" indent="-514350">
              <a:buFont typeface="+mj-lt"/>
              <a:buAutoNum type="arabicPeriod"/>
            </a:pPr>
            <a:r>
              <a:rPr lang="en-US" dirty="0" smtClean="0">
                <a:latin typeface="Cambria" pitchFamily="18" charset="0"/>
              </a:rPr>
              <a:t>Navigate to the following tool in </a:t>
            </a:r>
            <a:r>
              <a:rPr lang="en-US" dirty="0" err="1" smtClean="0">
                <a:latin typeface="Cambria" pitchFamily="18" charset="0"/>
              </a:rPr>
              <a:t>ArcToolbox</a:t>
            </a:r>
            <a:r>
              <a:rPr lang="en-US" dirty="0" smtClean="0">
                <a:latin typeface="Cambria" pitchFamily="18" charset="0"/>
              </a:rPr>
              <a:t>: Data Management </a:t>
            </a:r>
            <a:r>
              <a:rPr lang="en-US" dirty="0" err="1" smtClean="0">
                <a:latin typeface="Cambria" pitchFamily="18" charset="0"/>
              </a:rPr>
              <a:t>Tools</a:t>
            </a:r>
            <a:r>
              <a:rPr lang="en-US" dirty="0" err="1" smtClean="0">
                <a:latin typeface="Arial"/>
                <a:cs typeface="Arial"/>
              </a:rPr>
              <a:t>→</a:t>
            </a:r>
            <a:r>
              <a:rPr lang="en-US" dirty="0" err="1" smtClean="0">
                <a:latin typeface="Cambria" pitchFamily="18" charset="0"/>
                <a:cs typeface="Arial"/>
              </a:rPr>
              <a:t>Raster</a:t>
            </a:r>
            <a:r>
              <a:rPr lang="en-US" dirty="0" err="1" smtClean="0">
                <a:latin typeface="Arial"/>
                <a:cs typeface="Arial"/>
              </a:rPr>
              <a:t>→</a:t>
            </a:r>
            <a:r>
              <a:rPr lang="en-US" dirty="0" err="1" smtClean="0">
                <a:latin typeface="Cambria" pitchFamily="18" charset="0"/>
                <a:cs typeface="Arial"/>
              </a:rPr>
              <a:t>Raster</a:t>
            </a:r>
            <a:r>
              <a:rPr lang="en-US" dirty="0" smtClean="0">
                <a:latin typeface="Cambria" pitchFamily="18" charset="0"/>
                <a:cs typeface="Arial"/>
              </a:rPr>
              <a:t> Dataset</a:t>
            </a:r>
            <a:r>
              <a:rPr lang="en-US" dirty="0">
                <a:latin typeface="Arial"/>
                <a:cs typeface="Arial"/>
              </a:rPr>
              <a:t> </a:t>
            </a:r>
            <a:r>
              <a:rPr lang="en-US" dirty="0" smtClean="0">
                <a:latin typeface="Arial"/>
                <a:cs typeface="Arial"/>
              </a:rPr>
              <a:t>→</a:t>
            </a:r>
            <a:r>
              <a:rPr lang="en-US" dirty="0" smtClean="0">
                <a:latin typeface="Cambria" pitchFamily="18" charset="0"/>
                <a:cs typeface="Arial"/>
              </a:rPr>
              <a:t>Mosaic To New Raster.</a:t>
            </a:r>
            <a:endParaRPr lang="en-US" dirty="0">
              <a:latin typeface="Cambria" pitchFamily="18" charset="0"/>
              <a:cs typeface="Arial"/>
            </a:endParaRPr>
          </a:p>
          <a:p>
            <a:pPr marL="971550" lvl="1" indent="-514350">
              <a:buFont typeface="Arial" pitchFamily="34" charset="0"/>
              <a:buChar char="•"/>
            </a:pPr>
            <a:r>
              <a:rPr lang="en-US" sz="1200" dirty="0" smtClean="0">
                <a:latin typeface="Cambria" pitchFamily="18" charset="0"/>
              </a:rPr>
              <a:t>Input all DEM layers.  Set </a:t>
            </a:r>
            <a:r>
              <a:rPr lang="en-US" sz="1200" i="1" dirty="0" smtClean="0">
                <a:latin typeface="Cambria" pitchFamily="18" charset="0"/>
              </a:rPr>
              <a:t>Output Location </a:t>
            </a:r>
            <a:r>
              <a:rPr lang="en-US" sz="1200" dirty="0" smtClean="0">
                <a:latin typeface="Cambria" pitchFamily="18" charset="0"/>
              </a:rPr>
              <a:t>to your working folder.</a:t>
            </a:r>
          </a:p>
          <a:p>
            <a:pPr marL="971550" lvl="1" indent="-514350">
              <a:buFont typeface="Arial" pitchFamily="34" charset="0"/>
              <a:buChar char="•"/>
            </a:pPr>
            <a:r>
              <a:rPr lang="en-US" sz="1200" dirty="0" smtClean="0">
                <a:latin typeface="Cambria" pitchFamily="18" charset="0"/>
              </a:rPr>
              <a:t>Set </a:t>
            </a:r>
            <a:r>
              <a:rPr lang="en-US" sz="1200" i="1" dirty="0" smtClean="0">
                <a:latin typeface="Cambria" pitchFamily="18" charset="0"/>
              </a:rPr>
              <a:t>Raster Dataset Name with Extension</a:t>
            </a:r>
            <a:r>
              <a:rPr lang="en-US" sz="1200" dirty="0" smtClean="0">
                <a:latin typeface="Cambria" pitchFamily="18" charset="0"/>
              </a:rPr>
              <a:t> to </a:t>
            </a:r>
            <a:r>
              <a:rPr lang="en-US" sz="1200" i="1" dirty="0" err="1" smtClean="0">
                <a:latin typeface="Cambria" pitchFamily="18" charset="0"/>
              </a:rPr>
              <a:t>DEM_all.tif</a:t>
            </a:r>
            <a:r>
              <a:rPr lang="en-US" sz="1200" dirty="0" smtClean="0">
                <a:latin typeface="Cambria" pitchFamily="18" charset="0"/>
              </a:rPr>
              <a:t>.</a:t>
            </a:r>
          </a:p>
          <a:p>
            <a:pPr marL="971550" lvl="1" indent="-514350">
              <a:buFont typeface="Arial" pitchFamily="34" charset="0"/>
              <a:buChar char="•"/>
            </a:pPr>
            <a:r>
              <a:rPr lang="en-US" sz="1200" dirty="0" smtClean="0">
                <a:latin typeface="Cambria" pitchFamily="18" charset="0"/>
              </a:rPr>
              <a:t>Set </a:t>
            </a:r>
            <a:r>
              <a:rPr lang="en-US" sz="1200" i="1" dirty="0" smtClean="0">
                <a:latin typeface="Cambria" pitchFamily="18" charset="0"/>
              </a:rPr>
              <a:t>Number of Bands</a:t>
            </a:r>
            <a:r>
              <a:rPr lang="en-US" sz="1200" dirty="0" smtClean="0">
                <a:latin typeface="Cambria" pitchFamily="18" charset="0"/>
              </a:rPr>
              <a:t> to </a:t>
            </a:r>
            <a:r>
              <a:rPr lang="en-US" sz="1200" i="1" dirty="0" smtClean="0">
                <a:latin typeface="Cambria" pitchFamily="18" charset="0"/>
              </a:rPr>
              <a:t>1.  </a:t>
            </a:r>
            <a:r>
              <a:rPr lang="en-US" sz="1200" dirty="0" smtClean="0">
                <a:latin typeface="Cambria" pitchFamily="18" charset="0"/>
              </a:rPr>
              <a:t>Leave all other defaults.</a:t>
            </a:r>
          </a:p>
          <a:p>
            <a:pPr marL="514350" indent="-514350">
              <a:buFont typeface="+mj-lt"/>
              <a:buAutoNum type="arabicPeriod"/>
            </a:pPr>
            <a:r>
              <a:rPr lang="en-US" dirty="0" smtClean="0">
                <a:latin typeface="Cambria" pitchFamily="18" charset="0"/>
              </a:rPr>
              <a:t>Open </a:t>
            </a:r>
            <a:r>
              <a:rPr lang="en-US" i="1" dirty="0" smtClean="0">
                <a:latin typeface="Cambria" pitchFamily="18" charset="0"/>
              </a:rPr>
              <a:t>Raster Calculator</a:t>
            </a:r>
            <a:r>
              <a:rPr lang="en-US" dirty="0" smtClean="0">
                <a:latin typeface="Cambria" pitchFamily="18" charset="0"/>
              </a:rPr>
              <a:t> and input the following </a:t>
            </a:r>
            <a:r>
              <a:rPr lang="en-US" dirty="0">
                <a:latin typeface="Cambria" pitchFamily="18" charset="0"/>
              </a:rPr>
              <a:t>expression: </a:t>
            </a:r>
            <a:r>
              <a:rPr lang="en-US" i="1" dirty="0">
                <a:latin typeface="Cambria" pitchFamily="18" charset="0"/>
              </a:rPr>
              <a:t>Float("</a:t>
            </a:r>
            <a:r>
              <a:rPr lang="en-US" i="1" dirty="0" err="1">
                <a:latin typeface="Cambria" pitchFamily="18" charset="0"/>
              </a:rPr>
              <a:t>DEM_all</a:t>
            </a:r>
            <a:r>
              <a:rPr lang="en-US" i="1" dirty="0">
                <a:latin typeface="Cambria" pitchFamily="18" charset="0"/>
              </a:rPr>
              <a:t>" </a:t>
            </a:r>
            <a:r>
              <a:rPr lang="en-US" i="1" dirty="0" smtClean="0">
                <a:latin typeface="Cambria" pitchFamily="18" charset="0"/>
              </a:rPr>
              <a:t>*”</a:t>
            </a:r>
            <a:r>
              <a:rPr lang="en-US" i="1" dirty="0" err="1" smtClean="0">
                <a:latin typeface="Cambria" pitchFamily="18" charset="0"/>
              </a:rPr>
              <a:t>Cntys_Bool</a:t>
            </a:r>
            <a:r>
              <a:rPr lang="en-US" i="1" dirty="0" smtClean="0">
                <a:latin typeface="Cambria" pitchFamily="18" charset="0"/>
              </a:rPr>
              <a:t>”).</a:t>
            </a:r>
          </a:p>
          <a:p>
            <a:pPr marL="971550" lvl="1" indent="-514350">
              <a:buFont typeface="Arial" pitchFamily="34" charset="0"/>
              <a:buChar char="•"/>
            </a:pPr>
            <a:r>
              <a:rPr lang="en-US" sz="1200" dirty="0">
                <a:solidFill>
                  <a:prstClr val="black"/>
                </a:solidFill>
                <a:latin typeface="Cambria" pitchFamily="18" charset="0"/>
                <a:cs typeface="Arial"/>
              </a:rPr>
              <a:t>Set </a:t>
            </a:r>
            <a:r>
              <a:rPr lang="en-US" sz="1200" i="1" dirty="0">
                <a:solidFill>
                  <a:prstClr val="black"/>
                </a:solidFill>
                <a:latin typeface="Cambria" pitchFamily="18" charset="0"/>
                <a:cs typeface="Arial"/>
              </a:rPr>
              <a:t>Output raster</a:t>
            </a:r>
            <a:r>
              <a:rPr lang="en-US" sz="1200" dirty="0">
                <a:solidFill>
                  <a:prstClr val="black"/>
                </a:solidFill>
                <a:latin typeface="Cambria" pitchFamily="18" charset="0"/>
                <a:cs typeface="Arial"/>
              </a:rPr>
              <a:t> to your working folder, and label the layer as </a:t>
            </a:r>
            <a:r>
              <a:rPr lang="en-US" sz="1200" i="1" dirty="0" err="1" smtClean="0">
                <a:solidFill>
                  <a:prstClr val="black"/>
                </a:solidFill>
                <a:latin typeface="Cambria" pitchFamily="18" charset="0"/>
                <a:cs typeface="Arial"/>
              </a:rPr>
              <a:t>DEM_Sty.tif</a:t>
            </a:r>
            <a:r>
              <a:rPr lang="en-US" sz="1200" i="1" dirty="0" smtClean="0">
                <a:solidFill>
                  <a:prstClr val="black"/>
                </a:solidFill>
                <a:latin typeface="Cambria" pitchFamily="18" charset="0"/>
                <a:cs typeface="Arial"/>
              </a:rPr>
              <a:t>.</a:t>
            </a:r>
          </a:p>
          <a:p>
            <a:pPr marL="971550" lvl="1" indent="-514350">
              <a:buFont typeface="Arial" pitchFamily="34" charset="0"/>
              <a:buChar char="•"/>
            </a:pPr>
            <a:r>
              <a:rPr lang="en-US" sz="1200" dirty="0" err="1" smtClean="0">
                <a:solidFill>
                  <a:prstClr val="black"/>
                </a:solidFill>
                <a:latin typeface="Cambria" pitchFamily="18" charset="0"/>
                <a:cs typeface="Arial"/>
              </a:rPr>
              <a:t>Reproject</a:t>
            </a:r>
            <a:r>
              <a:rPr lang="en-US" sz="1200" dirty="0" smtClean="0">
                <a:solidFill>
                  <a:prstClr val="black"/>
                </a:solidFill>
                <a:latin typeface="Cambria" pitchFamily="18" charset="0"/>
                <a:cs typeface="Arial"/>
              </a:rPr>
              <a:t> </a:t>
            </a:r>
            <a:r>
              <a:rPr lang="en-US" sz="1200" i="1" dirty="0" err="1" smtClean="0">
                <a:solidFill>
                  <a:prstClr val="black"/>
                </a:solidFill>
                <a:latin typeface="Cambria" pitchFamily="18" charset="0"/>
                <a:cs typeface="Arial"/>
              </a:rPr>
              <a:t>DEM_Sty.tif</a:t>
            </a:r>
            <a:r>
              <a:rPr lang="en-US" sz="1200" dirty="0" smtClean="0">
                <a:solidFill>
                  <a:prstClr val="black"/>
                </a:solidFill>
                <a:latin typeface="Cambria" pitchFamily="18" charset="0"/>
                <a:cs typeface="Arial"/>
              </a:rPr>
              <a:t> into WGS 84 UTM Zone 18N, and label this layer as </a:t>
            </a:r>
            <a:r>
              <a:rPr lang="en-US" sz="1200" i="1" dirty="0" smtClean="0">
                <a:solidFill>
                  <a:prstClr val="black"/>
                </a:solidFill>
                <a:latin typeface="Cambria" pitchFamily="18" charset="0"/>
                <a:cs typeface="Arial"/>
              </a:rPr>
              <a:t>DEM_Sty18N.tif</a:t>
            </a:r>
            <a:r>
              <a:rPr lang="en-US" sz="1200" dirty="0" smtClean="0">
                <a:solidFill>
                  <a:prstClr val="black"/>
                </a:solidFill>
                <a:latin typeface="Cambria" pitchFamily="18" charset="0"/>
                <a:cs typeface="Arial"/>
              </a:rPr>
              <a:t> using the </a:t>
            </a:r>
            <a:r>
              <a:rPr lang="en-US" sz="1200" i="1" dirty="0" smtClean="0">
                <a:solidFill>
                  <a:prstClr val="black"/>
                </a:solidFill>
                <a:latin typeface="Cambria" pitchFamily="18" charset="0"/>
                <a:cs typeface="Arial"/>
              </a:rPr>
              <a:t>Project Raster</a:t>
            </a:r>
            <a:r>
              <a:rPr lang="en-US" sz="1200" dirty="0" smtClean="0">
                <a:solidFill>
                  <a:prstClr val="black"/>
                </a:solidFill>
                <a:latin typeface="Cambria" pitchFamily="18" charset="0"/>
                <a:cs typeface="Arial"/>
              </a:rPr>
              <a:t> tool.</a:t>
            </a:r>
            <a:endParaRPr lang="en-US" sz="1200" i="1" dirty="0">
              <a:solidFill>
                <a:prstClr val="black"/>
              </a:solidFill>
              <a:latin typeface="Cambria" pitchFamily="18" charset="0"/>
              <a:cs typeface="Arial"/>
            </a:endParaRPr>
          </a:p>
          <a:p>
            <a:pPr marL="514350" lvl="0" indent="-514350">
              <a:buFont typeface="+mj-lt"/>
              <a:buAutoNum type="arabicPeriod"/>
            </a:pPr>
            <a:r>
              <a:rPr lang="en-US" dirty="0">
                <a:solidFill>
                  <a:prstClr val="black"/>
                </a:solidFill>
                <a:latin typeface="Cambria" pitchFamily="18" charset="0"/>
              </a:rPr>
              <a:t>Navigate to the following tool in </a:t>
            </a:r>
            <a:r>
              <a:rPr lang="en-US" dirty="0" err="1">
                <a:solidFill>
                  <a:prstClr val="black"/>
                </a:solidFill>
                <a:latin typeface="Cambria" pitchFamily="18" charset="0"/>
              </a:rPr>
              <a:t>ArcToolbox</a:t>
            </a:r>
            <a:r>
              <a:rPr lang="en-US" dirty="0">
                <a:solidFill>
                  <a:prstClr val="black"/>
                </a:solidFill>
                <a:latin typeface="Cambria" pitchFamily="18" charset="0"/>
              </a:rPr>
              <a:t>: </a:t>
            </a:r>
            <a:r>
              <a:rPr lang="en-US" dirty="0" smtClean="0">
                <a:solidFill>
                  <a:prstClr val="black"/>
                </a:solidFill>
                <a:latin typeface="Cambria" pitchFamily="18" charset="0"/>
              </a:rPr>
              <a:t>Spatial Analyst </a:t>
            </a:r>
            <a:r>
              <a:rPr lang="en-US" dirty="0" err="1" smtClean="0">
                <a:solidFill>
                  <a:prstClr val="black"/>
                </a:solidFill>
                <a:latin typeface="Cambria" pitchFamily="18" charset="0"/>
              </a:rPr>
              <a:t>Tools</a:t>
            </a:r>
            <a:r>
              <a:rPr lang="en-US" dirty="0" err="1" smtClean="0">
                <a:solidFill>
                  <a:prstClr val="black"/>
                </a:solidFill>
                <a:latin typeface="Arial"/>
                <a:cs typeface="Arial"/>
              </a:rPr>
              <a:t>→</a:t>
            </a:r>
            <a:r>
              <a:rPr lang="en-US" dirty="0" err="1" smtClean="0">
                <a:solidFill>
                  <a:prstClr val="black"/>
                </a:solidFill>
                <a:latin typeface="Cambria" pitchFamily="18" charset="0"/>
                <a:cs typeface="Arial"/>
              </a:rPr>
              <a:t>Surface</a:t>
            </a:r>
            <a:r>
              <a:rPr lang="en-US" dirty="0" err="1" smtClean="0">
                <a:solidFill>
                  <a:prstClr val="black"/>
                </a:solidFill>
                <a:latin typeface="Arial"/>
                <a:cs typeface="Arial"/>
              </a:rPr>
              <a:t>→</a:t>
            </a:r>
            <a:r>
              <a:rPr lang="en-US" dirty="0" err="1" smtClean="0">
                <a:solidFill>
                  <a:prstClr val="black"/>
                </a:solidFill>
                <a:latin typeface="Cambria" pitchFamily="18" charset="0"/>
                <a:cs typeface="Arial"/>
              </a:rPr>
              <a:t>Slope</a:t>
            </a:r>
            <a:r>
              <a:rPr lang="en-US" dirty="0" smtClean="0">
                <a:solidFill>
                  <a:prstClr val="black"/>
                </a:solidFill>
                <a:latin typeface="Cambria" pitchFamily="18" charset="0"/>
                <a:cs typeface="Arial"/>
              </a:rPr>
              <a:t>.</a:t>
            </a:r>
          </a:p>
          <a:p>
            <a:pPr marL="971550" lvl="1"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Input Raster</a:t>
            </a:r>
            <a:r>
              <a:rPr lang="en-US" sz="1200" dirty="0" smtClean="0">
                <a:solidFill>
                  <a:prstClr val="black"/>
                </a:solidFill>
                <a:latin typeface="Cambria" pitchFamily="18" charset="0"/>
                <a:cs typeface="Arial"/>
              </a:rPr>
              <a:t> as </a:t>
            </a:r>
            <a:r>
              <a:rPr lang="en-US" sz="1200" i="1" dirty="0" smtClean="0">
                <a:solidFill>
                  <a:prstClr val="black"/>
                </a:solidFill>
                <a:latin typeface="Cambria" pitchFamily="18" charset="0"/>
                <a:cs typeface="Arial"/>
              </a:rPr>
              <a:t>DEM_Sty18N.  </a:t>
            </a: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Output Raster </a:t>
            </a:r>
            <a:r>
              <a:rPr lang="en-US" sz="1200" dirty="0" smtClean="0">
                <a:solidFill>
                  <a:prstClr val="black"/>
                </a:solidFill>
                <a:latin typeface="Cambria" pitchFamily="18" charset="0"/>
                <a:cs typeface="Arial"/>
              </a:rPr>
              <a:t>to your working folder and label this layer as </a:t>
            </a:r>
            <a:r>
              <a:rPr lang="en-US" sz="1200" i="1" dirty="0" err="1" smtClean="0">
                <a:solidFill>
                  <a:prstClr val="black"/>
                </a:solidFill>
                <a:latin typeface="Cambria" pitchFamily="18" charset="0"/>
                <a:cs typeface="Arial"/>
              </a:rPr>
              <a:t>Slope_Perc</a:t>
            </a:r>
            <a:r>
              <a:rPr lang="en-US" sz="1200" i="1" dirty="0" smtClean="0">
                <a:solidFill>
                  <a:prstClr val="black"/>
                </a:solidFill>
                <a:latin typeface="Cambria" pitchFamily="18" charset="0"/>
                <a:cs typeface="Arial"/>
              </a:rPr>
              <a:t>.</a:t>
            </a:r>
          </a:p>
          <a:p>
            <a:pPr marL="971550" lvl="1"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Output Measurement</a:t>
            </a:r>
            <a:r>
              <a:rPr lang="en-US" sz="1200" dirty="0" smtClean="0">
                <a:solidFill>
                  <a:prstClr val="black"/>
                </a:solidFill>
                <a:latin typeface="Cambria" pitchFamily="18" charset="0"/>
                <a:cs typeface="Arial"/>
              </a:rPr>
              <a:t> as </a:t>
            </a:r>
            <a:r>
              <a:rPr lang="en-US" sz="1200" i="1" dirty="0" smtClean="0">
                <a:solidFill>
                  <a:prstClr val="black"/>
                </a:solidFill>
                <a:latin typeface="Cambria" pitchFamily="18" charset="0"/>
                <a:cs typeface="Arial"/>
              </a:rPr>
              <a:t>Percent.  </a:t>
            </a: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Z factor </a:t>
            </a:r>
            <a:r>
              <a:rPr lang="en-US" sz="1200" dirty="0" smtClean="0">
                <a:solidFill>
                  <a:prstClr val="black"/>
                </a:solidFill>
                <a:latin typeface="Cambria" pitchFamily="18" charset="0"/>
                <a:cs typeface="Arial"/>
              </a:rPr>
              <a:t>as </a:t>
            </a:r>
            <a:r>
              <a:rPr lang="en-US" sz="1200" i="1" dirty="0" smtClean="0">
                <a:solidFill>
                  <a:prstClr val="black"/>
                </a:solidFill>
                <a:latin typeface="Cambria" pitchFamily="18" charset="0"/>
                <a:cs typeface="Arial"/>
              </a:rPr>
              <a:t>0.5.</a:t>
            </a:r>
            <a:r>
              <a:rPr lang="en-US" sz="1200" dirty="0" smtClean="0">
                <a:solidFill>
                  <a:prstClr val="black"/>
                </a:solidFill>
                <a:latin typeface="Cambria" pitchFamily="18" charset="0"/>
                <a:cs typeface="Arial"/>
              </a:rPr>
              <a:t> Click </a:t>
            </a:r>
            <a:r>
              <a:rPr lang="en-US" sz="1200" i="1" dirty="0" smtClean="0">
                <a:solidFill>
                  <a:prstClr val="black"/>
                </a:solidFill>
                <a:latin typeface="Cambria" pitchFamily="18" charset="0"/>
                <a:cs typeface="Arial"/>
              </a:rPr>
              <a:t>OK.</a:t>
            </a:r>
          </a:p>
          <a:p>
            <a:pPr marL="514350" lvl="0" indent="-514350">
              <a:buFont typeface="+mj-lt"/>
              <a:buAutoNum type="arabicPeriod" startAt="5"/>
            </a:pPr>
            <a:r>
              <a:rPr lang="en-US" dirty="0">
                <a:solidFill>
                  <a:prstClr val="black"/>
                </a:solidFill>
                <a:latin typeface="Cambria" pitchFamily="18" charset="0"/>
              </a:rPr>
              <a:t>To apply membership, </a:t>
            </a:r>
            <a:r>
              <a:rPr lang="en-US" dirty="0" smtClean="0">
                <a:solidFill>
                  <a:prstClr val="black"/>
                </a:solidFill>
                <a:latin typeface="Cambria" pitchFamily="18" charset="0"/>
              </a:rPr>
              <a:t>navigate to the </a:t>
            </a:r>
            <a:r>
              <a:rPr lang="en-US" i="1" dirty="0" smtClean="0">
                <a:latin typeface="Cambria" pitchFamily="18" charset="0"/>
                <a:cs typeface="Arial"/>
              </a:rPr>
              <a:t>Fuzzy Membership</a:t>
            </a:r>
            <a:r>
              <a:rPr lang="en-US" dirty="0" smtClean="0">
                <a:latin typeface="Cambria" pitchFamily="18" charset="0"/>
                <a:cs typeface="Arial"/>
              </a:rPr>
              <a:t> tool.</a:t>
            </a:r>
            <a:endParaRPr lang="en-US" dirty="0">
              <a:latin typeface="Cambria" pitchFamily="18" charset="0"/>
              <a:cs typeface="Arial"/>
            </a:endParaRPr>
          </a:p>
          <a:p>
            <a:pPr marL="971550" lvl="1" indent="-514350">
              <a:buFont typeface="Arial" pitchFamily="34" charset="0"/>
              <a:buChar char="•"/>
            </a:pPr>
            <a:r>
              <a:rPr lang="en-US" sz="1200" dirty="0">
                <a:solidFill>
                  <a:prstClr val="black"/>
                </a:solidFill>
                <a:latin typeface="Cambria" pitchFamily="18" charset="0"/>
                <a:cs typeface="Arial"/>
              </a:rPr>
              <a:t>Set </a:t>
            </a:r>
            <a:r>
              <a:rPr lang="en-US" sz="1200" i="1" dirty="0">
                <a:solidFill>
                  <a:prstClr val="black"/>
                </a:solidFill>
                <a:latin typeface="Cambria" pitchFamily="18" charset="0"/>
                <a:cs typeface="Arial"/>
              </a:rPr>
              <a:t>Input Raster</a:t>
            </a:r>
            <a:r>
              <a:rPr lang="en-US" sz="1200" dirty="0">
                <a:solidFill>
                  <a:prstClr val="black"/>
                </a:solidFill>
                <a:latin typeface="Cambria" pitchFamily="18" charset="0"/>
                <a:cs typeface="Arial"/>
              </a:rPr>
              <a:t> to </a:t>
            </a:r>
            <a:r>
              <a:rPr lang="en-US" sz="1200" i="1" dirty="0" err="1" smtClean="0">
                <a:solidFill>
                  <a:prstClr val="black"/>
                </a:solidFill>
                <a:latin typeface="Cambria" pitchFamily="18" charset="0"/>
                <a:cs typeface="Arial"/>
              </a:rPr>
              <a:t>Slope_Deg</a:t>
            </a:r>
            <a:r>
              <a:rPr lang="en-US" sz="1200" i="1" dirty="0" smtClean="0">
                <a:solidFill>
                  <a:prstClr val="black"/>
                </a:solidFill>
                <a:latin typeface="Cambria" pitchFamily="18" charset="0"/>
                <a:cs typeface="Arial"/>
              </a:rPr>
              <a:t>.  </a:t>
            </a:r>
            <a:r>
              <a:rPr lang="en-US" sz="1200" dirty="0" smtClean="0">
                <a:solidFill>
                  <a:prstClr val="black"/>
                </a:solidFill>
                <a:latin typeface="Cambria" pitchFamily="18" charset="0"/>
                <a:cs typeface="Arial"/>
              </a:rPr>
              <a:t>Set </a:t>
            </a:r>
            <a:r>
              <a:rPr lang="en-US" sz="1200" dirty="0">
                <a:solidFill>
                  <a:prstClr val="black"/>
                </a:solidFill>
                <a:latin typeface="Cambria" pitchFamily="18" charset="0"/>
                <a:cs typeface="Arial"/>
              </a:rPr>
              <a:t>the </a:t>
            </a:r>
            <a:r>
              <a:rPr lang="en-US" sz="1200" i="1" dirty="0">
                <a:solidFill>
                  <a:prstClr val="black"/>
                </a:solidFill>
                <a:latin typeface="Cambria" pitchFamily="18" charset="0"/>
                <a:cs typeface="Arial"/>
              </a:rPr>
              <a:t>Output Raster </a:t>
            </a:r>
            <a:r>
              <a:rPr lang="en-US" sz="1200" dirty="0">
                <a:solidFill>
                  <a:prstClr val="black"/>
                </a:solidFill>
                <a:latin typeface="Cambria" pitchFamily="18" charset="0"/>
                <a:cs typeface="Arial"/>
              </a:rPr>
              <a:t>to your working folder, and label this layer as </a:t>
            </a:r>
            <a:r>
              <a:rPr lang="en-US" sz="1200" i="1" dirty="0" smtClean="0">
                <a:solidFill>
                  <a:prstClr val="black"/>
                </a:solidFill>
                <a:latin typeface="Cambria" pitchFamily="18" charset="0"/>
                <a:cs typeface="Arial"/>
              </a:rPr>
              <a:t>Slope_Vari1.</a:t>
            </a:r>
            <a:endParaRPr lang="en-US" sz="1200" i="1" dirty="0">
              <a:solidFill>
                <a:prstClr val="black"/>
              </a:solidFill>
              <a:latin typeface="Cambria" pitchFamily="18" charset="0"/>
              <a:cs typeface="Arial"/>
            </a:endParaRPr>
          </a:p>
          <a:p>
            <a:pPr marL="971550" lvl="1" indent="-514350">
              <a:buFont typeface="Arial" pitchFamily="34" charset="0"/>
              <a:buChar char="•"/>
            </a:pPr>
            <a:r>
              <a:rPr lang="en-US" sz="1200" dirty="0">
                <a:solidFill>
                  <a:prstClr val="black"/>
                </a:solidFill>
                <a:latin typeface="Cambria" pitchFamily="18" charset="0"/>
                <a:cs typeface="Arial"/>
              </a:rPr>
              <a:t>Set the </a:t>
            </a:r>
            <a:r>
              <a:rPr lang="en-US" sz="1200" i="1" dirty="0">
                <a:solidFill>
                  <a:prstClr val="black"/>
                </a:solidFill>
                <a:latin typeface="Cambria" pitchFamily="18" charset="0"/>
                <a:cs typeface="Arial"/>
              </a:rPr>
              <a:t>Membership Type </a:t>
            </a:r>
            <a:r>
              <a:rPr lang="en-US" sz="1200" dirty="0">
                <a:solidFill>
                  <a:prstClr val="black"/>
                </a:solidFill>
                <a:latin typeface="Cambria" pitchFamily="18" charset="0"/>
                <a:cs typeface="Arial"/>
              </a:rPr>
              <a:t>to </a:t>
            </a:r>
            <a:r>
              <a:rPr lang="en-US" sz="1200" i="1" dirty="0" smtClean="0">
                <a:solidFill>
                  <a:prstClr val="black"/>
                </a:solidFill>
                <a:latin typeface="Cambria" pitchFamily="18" charset="0"/>
                <a:cs typeface="Arial"/>
              </a:rPr>
              <a:t>Large.  </a:t>
            </a:r>
            <a:r>
              <a:rPr lang="en-US" sz="1200" dirty="0" smtClean="0">
                <a:solidFill>
                  <a:prstClr val="black"/>
                </a:solidFill>
                <a:latin typeface="Cambria" pitchFamily="18" charset="0"/>
                <a:cs typeface="Arial"/>
              </a:rPr>
              <a:t>Leave the default midpoint value.  (Alter this value in order to get various results for membership.)</a:t>
            </a:r>
          </a:p>
          <a:p>
            <a:pPr marL="514350" lvl="0" indent="-514350">
              <a:buFont typeface="+mj-lt"/>
              <a:buAutoNum type="arabicPeriod" startAt="6"/>
            </a:pPr>
            <a:r>
              <a:rPr lang="en-US" dirty="0">
                <a:solidFill>
                  <a:prstClr val="black"/>
                </a:solidFill>
                <a:latin typeface="Cambria" pitchFamily="18" charset="0"/>
              </a:rPr>
              <a:t>Open </a:t>
            </a:r>
            <a:r>
              <a:rPr lang="en-US" i="1" dirty="0">
                <a:solidFill>
                  <a:prstClr val="black"/>
                </a:solidFill>
                <a:latin typeface="Cambria" pitchFamily="18" charset="0"/>
              </a:rPr>
              <a:t>Raster Calculator</a:t>
            </a:r>
            <a:r>
              <a:rPr lang="en-US" dirty="0">
                <a:solidFill>
                  <a:prstClr val="black"/>
                </a:solidFill>
                <a:latin typeface="Cambria" pitchFamily="18" charset="0"/>
              </a:rPr>
              <a:t> and input the following expression: </a:t>
            </a:r>
            <a:r>
              <a:rPr lang="en-US" i="1" dirty="0">
                <a:solidFill>
                  <a:prstClr val="black"/>
                </a:solidFill>
                <a:latin typeface="Cambria" pitchFamily="18" charset="0"/>
              </a:rPr>
              <a:t>Float</a:t>
            </a:r>
            <a:r>
              <a:rPr lang="en-US" i="1" dirty="0" smtClean="0">
                <a:solidFill>
                  <a:prstClr val="black"/>
                </a:solidFill>
                <a:latin typeface="Cambria" pitchFamily="18" charset="0"/>
              </a:rPr>
              <a:t>(“Slope_Vari1" *”</a:t>
            </a:r>
            <a:r>
              <a:rPr lang="en-US" i="1" dirty="0" err="1" smtClean="0">
                <a:solidFill>
                  <a:prstClr val="black"/>
                </a:solidFill>
                <a:latin typeface="Cambria" pitchFamily="18" charset="0"/>
              </a:rPr>
              <a:t>Roads_Bool</a:t>
            </a:r>
            <a:r>
              <a:rPr lang="en-US" i="1" dirty="0" smtClean="0">
                <a:solidFill>
                  <a:prstClr val="black"/>
                </a:solidFill>
                <a:latin typeface="Cambria" pitchFamily="18" charset="0"/>
              </a:rPr>
              <a:t>”).</a:t>
            </a:r>
            <a:endParaRPr lang="en-US" i="1" dirty="0">
              <a:solidFill>
                <a:prstClr val="black"/>
              </a:solidFill>
              <a:latin typeface="Cambria" pitchFamily="18" charset="0"/>
            </a:endParaRPr>
          </a:p>
          <a:p>
            <a:pPr marL="971550" lvl="1" indent="-514350">
              <a:buFont typeface="Arial" pitchFamily="34" charset="0"/>
              <a:buChar char="•"/>
            </a:pPr>
            <a:r>
              <a:rPr lang="en-US" sz="1200" dirty="0">
                <a:solidFill>
                  <a:prstClr val="black"/>
                </a:solidFill>
                <a:latin typeface="Cambria" pitchFamily="18" charset="0"/>
                <a:cs typeface="Arial"/>
              </a:rPr>
              <a:t>Set </a:t>
            </a:r>
            <a:r>
              <a:rPr lang="en-US" sz="1200" i="1" dirty="0">
                <a:solidFill>
                  <a:prstClr val="black"/>
                </a:solidFill>
                <a:latin typeface="Cambria" pitchFamily="18" charset="0"/>
                <a:cs typeface="Arial"/>
              </a:rPr>
              <a:t>Output raster</a:t>
            </a:r>
            <a:r>
              <a:rPr lang="en-US" sz="1200" dirty="0">
                <a:solidFill>
                  <a:prstClr val="black"/>
                </a:solidFill>
                <a:latin typeface="Cambria" pitchFamily="18" charset="0"/>
                <a:cs typeface="Arial"/>
              </a:rPr>
              <a:t> to your working folder, and label the layer </a:t>
            </a:r>
            <a:r>
              <a:rPr lang="en-US" sz="1200" dirty="0" smtClean="0">
                <a:solidFill>
                  <a:prstClr val="black"/>
                </a:solidFill>
                <a:latin typeface="Cambria" pitchFamily="18" charset="0"/>
                <a:cs typeface="Arial"/>
              </a:rPr>
              <a:t>as </a:t>
            </a:r>
            <a:r>
              <a:rPr lang="en-US" sz="1200" i="1" dirty="0" err="1" smtClean="0">
                <a:solidFill>
                  <a:prstClr val="black"/>
                </a:solidFill>
                <a:latin typeface="Cambria" pitchFamily="18" charset="0"/>
                <a:cs typeface="Arial"/>
              </a:rPr>
              <a:t>Slope_Variable</a:t>
            </a:r>
            <a:r>
              <a:rPr lang="en-US" sz="1200" i="1" dirty="0" smtClean="0">
                <a:solidFill>
                  <a:prstClr val="black"/>
                </a:solidFill>
                <a:latin typeface="Cambria" pitchFamily="18" charset="0"/>
                <a:cs typeface="Arial"/>
              </a:rPr>
              <a:t>.</a:t>
            </a:r>
          </a:p>
          <a:p>
            <a:pPr marL="971550" lvl="1" indent="-514350">
              <a:buFont typeface="Arial" pitchFamily="34" charset="0"/>
              <a:buChar char="•"/>
            </a:pPr>
            <a:endParaRPr lang="en-US" sz="1200" dirty="0" smtClean="0">
              <a:solidFill>
                <a:prstClr val="black"/>
              </a:solidFill>
              <a:latin typeface="Cambria" pitchFamily="18" charset="0"/>
              <a:cs typeface="Arial"/>
            </a:endParaRPr>
          </a:p>
        </p:txBody>
      </p:sp>
      <p:sp>
        <p:nvSpPr>
          <p:cNvPr id="7" name="TextBox 6"/>
          <p:cNvSpPr txBox="1"/>
          <p:nvPr/>
        </p:nvSpPr>
        <p:spPr>
          <a:xfrm>
            <a:off x="4457700" y="5984702"/>
            <a:ext cx="4070268" cy="646331"/>
          </a:xfrm>
          <a:prstGeom prst="rect">
            <a:avLst/>
          </a:prstGeom>
          <a:noFill/>
          <a:ln>
            <a:solidFill>
              <a:schemeClr val="tx1"/>
            </a:solidFill>
          </a:ln>
        </p:spPr>
        <p:txBody>
          <a:bodyPr wrap="square" rtlCol="0">
            <a:spAutoFit/>
          </a:bodyPr>
          <a:lstStyle/>
          <a:p>
            <a:r>
              <a:rPr lang="en-US" sz="1200" dirty="0" smtClean="0">
                <a:latin typeface="Cambria" pitchFamily="18" charset="0"/>
              </a:rPr>
              <a:t>The slopes layer now has membership </a:t>
            </a:r>
            <a:r>
              <a:rPr lang="en-US" sz="1200" dirty="0">
                <a:latin typeface="Cambria" pitchFamily="18" charset="0"/>
              </a:rPr>
              <a:t>and will be used in the Fuzzy Overlay after the other layers have been completed.</a:t>
            </a:r>
            <a:endParaRPr lang="en-US" sz="1200" dirty="0">
              <a:latin typeface="Cambria" pitchFamily="18" charset="0"/>
              <a:cs typeface="Aria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137165" y="4823756"/>
            <a:ext cx="1080269" cy="284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5916658"/>
            <a:ext cx="838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1721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39" y="274638"/>
            <a:ext cx="8764437" cy="1010698"/>
          </a:xfrm>
        </p:spPr>
        <p:txBody>
          <a:bodyPr>
            <a:normAutofit fontScale="90000"/>
          </a:bodyPr>
          <a:lstStyle/>
          <a:p>
            <a:r>
              <a:rPr lang="en-US" dirty="0" smtClean="0">
                <a:latin typeface="Cambria" pitchFamily="18" charset="0"/>
              </a:rPr>
              <a:t>Fire Risk Maps: </a:t>
            </a:r>
            <a:r>
              <a:rPr lang="en-US" dirty="0" err="1" smtClean="0">
                <a:latin typeface="Cambria" pitchFamily="18" charset="0"/>
              </a:rPr>
              <a:t>Wildland</a:t>
            </a:r>
            <a:r>
              <a:rPr lang="en-US" dirty="0">
                <a:latin typeface="Cambria" pitchFamily="18" charset="0"/>
              </a:rPr>
              <a:t>-</a:t>
            </a:r>
            <a:r>
              <a:rPr lang="en-US" dirty="0" smtClean="0">
                <a:latin typeface="Cambria" pitchFamily="18" charset="0"/>
              </a:rPr>
              <a:t>Urban </a:t>
            </a:r>
            <a:r>
              <a:rPr lang="en-US" dirty="0" smtClean="0">
                <a:latin typeface="Cambria" pitchFamily="18" charset="0"/>
              </a:rPr>
              <a:t>Interface (WUI)</a:t>
            </a:r>
            <a:endParaRPr lang="en-US" dirty="0">
              <a:latin typeface="Cambria" pitchFamily="18" charset="0"/>
            </a:endParaRPr>
          </a:p>
        </p:txBody>
      </p:sp>
      <p:sp>
        <p:nvSpPr>
          <p:cNvPr id="3" name="Content Placeholder 2"/>
          <p:cNvSpPr>
            <a:spLocks noGrp="1"/>
          </p:cNvSpPr>
          <p:nvPr>
            <p:ph idx="1"/>
          </p:nvPr>
        </p:nvSpPr>
        <p:spPr>
          <a:xfrm>
            <a:off x="431321" y="1341408"/>
            <a:ext cx="8229600" cy="4525963"/>
          </a:xfrm>
        </p:spPr>
        <p:txBody>
          <a:bodyPr>
            <a:normAutofit/>
          </a:bodyPr>
          <a:lstStyle/>
          <a:p>
            <a:pPr marL="0" indent="0">
              <a:buNone/>
            </a:pPr>
            <a:r>
              <a:rPr lang="en-US" sz="1200" dirty="0" err="1" smtClean="0">
                <a:latin typeface="Cambria" pitchFamily="18" charset="0"/>
              </a:rPr>
              <a:t>Wildland</a:t>
            </a:r>
            <a:r>
              <a:rPr lang="en-US" sz="1200" dirty="0" smtClean="0">
                <a:latin typeface="Cambria" pitchFamily="18" charset="0"/>
              </a:rPr>
              <a:t> Urban Interface maps help show where urban areas are within a county and where these areas come in contact with </a:t>
            </a:r>
            <a:r>
              <a:rPr lang="en-US" sz="1200" dirty="0" err="1" smtClean="0">
                <a:latin typeface="Cambria" pitchFamily="18" charset="0"/>
              </a:rPr>
              <a:t>wildland</a:t>
            </a:r>
            <a:r>
              <a:rPr lang="en-US" sz="1200" dirty="0" smtClean="0">
                <a:latin typeface="Cambria" pitchFamily="18" charset="0"/>
              </a:rPr>
              <a:t> areas that are at risk for fire. To make these maps:</a:t>
            </a:r>
          </a:p>
          <a:p>
            <a:pPr>
              <a:buFont typeface="+mj-lt"/>
              <a:buAutoNum type="arabicPeriod"/>
            </a:pPr>
            <a:r>
              <a:rPr lang="en-US" sz="1200" dirty="0" smtClean="0">
                <a:latin typeface="Cambria" pitchFamily="18" charset="0"/>
              </a:rPr>
              <a:t>Download the County Boundaries </a:t>
            </a:r>
            <a:r>
              <a:rPr lang="en-US" sz="1200" dirty="0" err="1" smtClean="0">
                <a:latin typeface="Cambria" pitchFamily="18" charset="0"/>
              </a:rPr>
              <a:t>shapefile</a:t>
            </a:r>
            <a:r>
              <a:rPr lang="en-US" sz="1200" dirty="0" smtClean="0">
                <a:latin typeface="Cambria" pitchFamily="18" charset="0"/>
              </a:rPr>
              <a:t> from the Boundary Data section at </a:t>
            </a:r>
            <a:r>
              <a:rPr lang="en-US" sz="1200" dirty="0">
                <a:latin typeface="Cambria" pitchFamily="18" charset="0"/>
                <a:hlinkClick r:id="rId2"/>
              </a:rPr>
              <a:t>http://www.ncdot.gov/it/gis/DataDistribution/DOTData</a:t>
            </a:r>
            <a:r>
              <a:rPr lang="en-US" sz="1200" dirty="0" smtClean="0">
                <a:latin typeface="Cambria" pitchFamily="18" charset="0"/>
                <a:hlinkClick r:id="rId2"/>
              </a:rPr>
              <a:t>/</a:t>
            </a:r>
            <a:r>
              <a:rPr lang="en-US" sz="1200" dirty="0" smtClean="0">
                <a:latin typeface="Cambria" pitchFamily="18" charset="0"/>
              </a:rPr>
              <a:t> </a:t>
            </a:r>
            <a:endParaRPr lang="en-US" sz="1200" dirty="0">
              <a:latin typeface="Cambria" pitchFamily="18" charset="0"/>
            </a:endParaRPr>
          </a:p>
          <a:p>
            <a:pPr>
              <a:buFont typeface="+mj-lt"/>
              <a:buAutoNum type="arabicPeriod"/>
            </a:pPr>
            <a:r>
              <a:rPr lang="en-US" sz="1200" dirty="0" smtClean="0">
                <a:latin typeface="Cambria" pitchFamily="18" charset="0"/>
              </a:rPr>
              <a:t>Add both the </a:t>
            </a:r>
            <a:r>
              <a:rPr lang="en-US" sz="1200" dirty="0" err="1" smtClean="0">
                <a:latin typeface="Cambria" pitchFamily="18" charset="0"/>
              </a:rPr>
              <a:t>shapefile</a:t>
            </a:r>
            <a:r>
              <a:rPr lang="en-US" sz="1200" dirty="0" smtClean="0">
                <a:latin typeface="Cambria" pitchFamily="18" charset="0"/>
              </a:rPr>
              <a:t> and a raster dataset of your study area to </a:t>
            </a:r>
            <a:r>
              <a:rPr lang="en-US" sz="1200" dirty="0" err="1" smtClean="0">
                <a:latin typeface="Cambria" pitchFamily="18" charset="0"/>
              </a:rPr>
              <a:t>ArcMap</a:t>
            </a:r>
            <a:r>
              <a:rPr lang="en-US" sz="1200" dirty="0" smtClean="0">
                <a:latin typeface="Cambria" pitchFamily="18" charset="0"/>
              </a:rPr>
              <a:t> 10</a:t>
            </a:r>
          </a:p>
          <a:p>
            <a:pPr>
              <a:buFont typeface="+mj-lt"/>
              <a:buAutoNum type="arabicPeriod"/>
            </a:pPr>
            <a:r>
              <a:rPr lang="en-US" sz="1200" dirty="0" smtClean="0">
                <a:latin typeface="Cambria" pitchFamily="18" charset="0"/>
              </a:rPr>
              <a:t>To clip the image to your exact study county, click Selection in the upper right side of the page -&gt; Select by Attributes -&gt; In the pop-up window, ensure the </a:t>
            </a:r>
            <a:r>
              <a:rPr lang="en-US" sz="1200" dirty="0" err="1" smtClean="0">
                <a:latin typeface="Cambria" pitchFamily="18" charset="0"/>
              </a:rPr>
              <a:t>shapefile</a:t>
            </a:r>
            <a:r>
              <a:rPr lang="en-US" sz="1200" dirty="0" smtClean="0">
                <a:latin typeface="Cambria" pitchFamily="18" charset="0"/>
              </a:rPr>
              <a:t> name is in the layer drop down box -&gt; Double-click </a:t>
            </a:r>
            <a:r>
              <a:rPr lang="en-US" sz="1200" dirty="0" smtClean="0">
                <a:solidFill>
                  <a:srgbClr val="7030A0"/>
                </a:solidFill>
                <a:latin typeface="Cambria" pitchFamily="18" charset="0"/>
              </a:rPr>
              <a:t>“NAME” </a:t>
            </a:r>
            <a:r>
              <a:rPr lang="en-US" sz="1200" dirty="0" smtClean="0">
                <a:latin typeface="Cambria" pitchFamily="18" charset="0"/>
              </a:rPr>
              <a:t>in the Method window -&gt; Click the “=“ -&gt; Click </a:t>
            </a:r>
            <a:r>
              <a:rPr lang="en-US" sz="1200" dirty="0" smtClean="0">
                <a:solidFill>
                  <a:srgbClr val="FF0000"/>
                </a:solidFill>
                <a:latin typeface="Cambria" pitchFamily="18" charset="0"/>
              </a:rPr>
              <a:t>“Get Unique Values” </a:t>
            </a:r>
            <a:r>
              <a:rPr lang="en-US" sz="1200" dirty="0" smtClean="0">
                <a:latin typeface="Cambria" pitchFamily="18" charset="0"/>
              </a:rPr>
              <a:t>to add the county names -&gt; Select the county of interest (We used Pender.) -&gt; Click OK.</a:t>
            </a:r>
            <a:endParaRPr lang="en-US" sz="1200" dirty="0">
              <a:latin typeface="Cambria"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507" y="3042185"/>
            <a:ext cx="2562048" cy="3535491"/>
          </a:xfrm>
          <a:prstGeom prst="rect">
            <a:avLst/>
          </a:prstGeom>
        </p:spPr>
      </p:pic>
      <p:sp>
        <p:nvSpPr>
          <p:cNvPr id="5" name="Rectangle 4"/>
          <p:cNvSpPr/>
          <p:nvPr/>
        </p:nvSpPr>
        <p:spPr>
          <a:xfrm>
            <a:off x="3252158" y="3838755"/>
            <a:ext cx="345057" cy="1293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97547" y="5124091"/>
            <a:ext cx="785004" cy="146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3257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574" y="219974"/>
            <a:ext cx="8229600" cy="677173"/>
          </a:xfrm>
        </p:spPr>
        <p:txBody>
          <a:bodyPr>
            <a:normAutofit/>
          </a:bodyPr>
          <a:lstStyle/>
          <a:p>
            <a:pPr marL="228600" indent="-228600">
              <a:buFont typeface="+mj-lt"/>
              <a:buAutoNum type="arabicPeriod" startAt="5"/>
            </a:pPr>
            <a:r>
              <a:rPr lang="en-US" sz="1200" dirty="0" smtClean="0">
                <a:latin typeface="Cambria" pitchFamily="18" charset="0"/>
              </a:rPr>
              <a:t>To clip out just your study county: Click </a:t>
            </a:r>
            <a:r>
              <a:rPr lang="en-US" sz="1200" dirty="0" err="1" smtClean="0">
                <a:latin typeface="Cambria" pitchFamily="18" charset="0"/>
              </a:rPr>
              <a:t>Geoprocessing</a:t>
            </a:r>
            <a:r>
              <a:rPr lang="en-US" sz="1200" dirty="0" smtClean="0">
                <a:latin typeface="Cambria" pitchFamily="18" charset="0"/>
              </a:rPr>
              <a:t> in the upper right side of the page -&gt; Click the “Clip” tool -&gt; In the pop-up window, click the North Carolina counties </a:t>
            </a:r>
            <a:r>
              <a:rPr lang="en-US" sz="1200" dirty="0" err="1" smtClean="0">
                <a:latin typeface="Cambria" pitchFamily="18" charset="0"/>
              </a:rPr>
              <a:t>shapefile</a:t>
            </a:r>
            <a:r>
              <a:rPr lang="en-US" sz="1200" dirty="0" smtClean="0">
                <a:latin typeface="Cambria" pitchFamily="18" charset="0"/>
              </a:rPr>
              <a:t> for both the Input tab and the Clip Features tab -&gt; Save the output file -&gt; Click OK</a:t>
            </a:r>
            <a:endParaRPr lang="en-US" sz="1200" dirty="0">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536" y="761915"/>
            <a:ext cx="4493728" cy="1945046"/>
          </a:xfrm>
          <a:prstGeom prst="rect">
            <a:avLst/>
          </a:prstGeom>
        </p:spPr>
      </p:pic>
      <p:cxnSp>
        <p:nvCxnSpPr>
          <p:cNvPr id="7" name="Straight Arrow Connector 6"/>
          <p:cNvCxnSpPr/>
          <p:nvPr/>
        </p:nvCxnSpPr>
        <p:spPr>
          <a:xfrm>
            <a:off x="2018581" y="1125747"/>
            <a:ext cx="56071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8581" y="1125747"/>
            <a:ext cx="560717" cy="1466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61803" y="905254"/>
            <a:ext cx="756778" cy="707886"/>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latin typeface="Cambria" pitchFamily="18" charset="0"/>
              </a:rPr>
              <a:t>North Carolina counties </a:t>
            </a:r>
          </a:p>
          <a:p>
            <a:r>
              <a:rPr lang="en-US" sz="1000" dirty="0" err="1" smtClean="0">
                <a:latin typeface="Cambria" pitchFamily="18" charset="0"/>
              </a:rPr>
              <a:t>shapefile</a:t>
            </a:r>
            <a:endParaRPr lang="en-US" sz="1000" dirty="0">
              <a:latin typeface="Cambria" pitchFamily="18" charset="0"/>
            </a:endParaRPr>
          </a:p>
        </p:txBody>
      </p:sp>
      <p:sp>
        <p:nvSpPr>
          <p:cNvPr id="13" name="Content Placeholder 2"/>
          <p:cNvSpPr txBox="1">
            <a:spLocks/>
          </p:cNvSpPr>
          <p:nvPr/>
        </p:nvSpPr>
        <p:spPr>
          <a:xfrm>
            <a:off x="555137" y="2928287"/>
            <a:ext cx="4283564" cy="38445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latin typeface="Cambria" pitchFamily="18" charset="0"/>
              </a:rPr>
              <a:t>**You should have an outline of just your county of interest.</a:t>
            </a:r>
          </a:p>
          <a:p>
            <a:pPr marL="228600" indent="-228600">
              <a:buFont typeface="+mj-lt"/>
              <a:buAutoNum type="arabicPeriod" startAt="6"/>
            </a:pPr>
            <a:r>
              <a:rPr lang="en-US" sz="1200" dirty="0" smtClean="0">
                <a:latin typeface="Cambria" pitchFamily="18" charset="0"/>
              </a:rPr>
              <a:t>To clip your raster dataset to your county of interest, Open Arc Toolbox -&gt; Click Spatial Analyst -&gt; Click Extraction -&gt; Click Extract by Mask</a:t>
            </a:r>
          </a:p>
          <a:p>
            <a:pPr marL="228600" indent="-228600">
              <a:buFont typeface="+mj-lt"/>
              <a:buAutoNum type="arabicPeriod" startAt="6"/>
            </a:pPr>
            <a:r>
              <a:rPr lang="en-US" sz="1200" dirty="0" smtClean="0">
                <a:latin typeface="Cambria" pitchFamily="18" charset="0"/>
              </a:rPr>
              <a:t>In the pop-up window,  put your raster dataset in the Input raster tab and the outline of the county you just made in the Input raster or feature mask data tab. Save your output raster, and click OK.</a:t>
            </a:r>
            <a:endParaRPr lang="en-US" sz="1200" dirty="0">
              <a:latin typeface="Cambria" pitchFamily="18" charset="0"/>
            </a:endParaRPr>
          </a:p>
          <a:p>
            <a:pPr marL="0" indent="0">
              <a:buNone/>
            </a:pPr>
            <a:r>
              <a:rPr lang="en-US" sz="1200" dirty="0" smtClean="0">
                <a:latin typeface="Cambria" pitchFamily="18" charset="0"/>
              </a:rPr>
              <a:t>**You are now ready to use the image to create the WUI map.</a:t>
            </a:r>
          </a:p>
          <a:p>
            <a:pPr marL="228600" indent="-228600">
              <a:buFont typeface="+mj-lt"/>
              <a:buAutoNum type="arabicPeriod" startAt="8"/>
            </a:pPr>
            <a:r>
              <a:rPr lang="en-US" sz="1200" dirty="0" smtClean="0">
                <a:latin typeface="Cambria" pitchFamily="18" charset="0"/>
              </a:rPr>
              <a:t>To distinguish between urban and non-urban areas, open Arc Toolbox -&gt; Click Spatial Analyst -&gt; Click Multivariate -&gt; </a:t>
            </a:r>
            <a:r>
              <a:rPr lang="en-US" sz="1200" dirty="0" smtClean="0">
                <a:solidFill>
                  <a:srgbClr val="00B050"/>
                </a:solidFill>
                <a:latin typeface="Cambria" pitchFamily="18" charset="0"/>
              </a:rPr>
              <a:t>Click </a:t>
            </a:r>
            <a:r>
              <a:rPr lang="en-US" sz="1200" dirty="0" err="1" smtClean="0">
                <a:solidFill>
                  <a:srgbClr val="00B050"/>
                </a:solidFill>
                <a:latin typeface="Cambria" pitchFamily="18" charset="0"/>
              </a:rPr>
              <a:t>Iso</a:t>
            </a:r>
            <a:r>
              <a:rPr lang="en-US" sz="1200" dirty="0" smtClean="0">
                <a:solidFill>
                  <a:srgbClr val="00B050"/>
                </a:solidFill>
                <a:latin typeface="Cambria" pitchFamily="18" charset="0"/>
              </a:rPr>
              <a:t> Cluster Unsupervised Classification </a:t>
            </a:r>
            <a:r>
              <a:rPr lang="en-US" sz="1200" dirty="0" smtClean="0">
                <a:latin typeface="Cambria" pitchFamily="18" charset="0"/>
              </a:rPr>
              <a:t>-&gt; Input your raster dataset in the Input raster bands window -&gt; Set an arbitrary number of classes (We used 5.) -&gt;Save output file and keep all other areas set to default. -&gt; Click OK.</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525" y="2741465"/>
            <a:ext cx="2031620" cy="4031330"/>
          </a:xfrm>
          <a:prstGeom prst="rect">
            <a:avLst/>
          </a:prstGeom>
        </p:spPr>
      </p:pic>
      <p:sp>
        <p:nvSpPr>
          <p:cNvPr id="20" name="Rectangle 19"/>
          <p:cNvSpPr/>
          <p:nvPr/>
        </p:nvSpPr>
        <p:spPr>
          <a:xfrm>
            <a:off x="6064370" y="6228272"/>
            <a:ext cx="1276709" cy="1293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55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20" y="314865"/>
            <a:ext cx="8229600" cy="728931"/>
          </a:xfrm>
        </p:spPr>
        <p:txBody>
          <a:bodyPr>
            <a:normAutofit lnSpcReduction="10000"/>
          </a:bodyPr>
          <a:lstStyle/>
          <a:p>
            <a:pPr>
              <a:buFont typeface="+mj-lt"/>
              <a:buAutoNum type="arabicPeriod" startAt="9"/>
            </a:pPr>
            <a:r>
              <a:rPr lang="en-US" sz="1400" dirty="0" smtClean="0">
                <a:latin typeface="Cambria" pitchFamily="18" charset="0"/>
              </a:rPr>
              <a:t>Using Google Earth as a reference, you can distinguish between the classes and determine which areas are urban and which are not.</a:t>
            </a:r>
          </a:p>
          <a:p>
            <a:pPr marL="0" indent="0">
              <a:buNone/>
            </a:pPr>
            <a:r>
              <a:rPr lang="en-US" sz="1400" dirty="0" smtClean="0">
                <a:latin typeface="Cambria" pitchFamily="18" charset="0"/>
              </a:rPr>
              <a:t>**Note: It’s helpful to assign one color for urban areas and no color for other areas.</a:t>
            </a:r>
            <a:endParaRPr lang="en-US" sz="1400" dirty="0">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770" y="1149618"/>
            <a:ext cx="7397334" cy="4008978"/>
          </a:xfrm>
          <a:prstGeom prst="rect">
            <a:avLst/>
          </a:prstGeom>
          <a:ln>
            <a:solidFill>
              <a:srgbClr val="000000"/>
            </a:solidFill>
          </a:ln>
        </p:spPr>
      </p:pic>
      <p:sp>
        <p:nvSpPr>
          <p:cNvPr id="5" name="Content Placeholder 2"/>
          <p:cNvSpPr txBox="1">
            <a:spLocks/>
          </p:cNvSpPr>
          <p:nvPr/>
        </p:nvSpPr>
        <p:spPr>
          <a:xfrm>
            <a:off x="577970" y="5306683"/>
            <a:ext cx="8229600" cy="113724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startAt="10"/>
            </a:pPr>
            <a:r>
              <a:rPr lang="en-US" sz="1400" dirty="0" smtClean="0">
                <a:latin typeface="Cambria" pitchFamily="18" charset="0"/>
              </a:rPr>
              <a:t>To ensure accuracy, you can overlay your unsupervised classification map onto the Google Earth image of your study area and confirm the colored areas are urban. To do this convert the layer to a KML file (Arc Toolbox -&gt; Conversion Tools -&gt; To KML -&gt; Layer to KML). In the pop-up window, put your latest layer into the Layer tab, save your Output File, and set a </a:t>
            </a:r>
            <a:r>
              <a:rPr lang="en-US" sz="1400" dirty="0">
                <a:latin typeface="Cambria" pitchFamily="18" charset="0"/>
              </a:rPr>
              <a:t>L</a:t>
            </a:r>
            <a:r>
              <a:rPr lang="en-US" sz="1400" dirty="0" smtClean="0">
                <a:latin typeface="Cambria" pitchFamily="18" charset="0"/>
              </a:rPr>
              <a:t>ayer </a:t>
            </a:r>
            <a:r>
              <a:rPr lang="en-US" sz="1400" dirty="0">
                <a:latin typeface="Cambria" pitchFamily="18" charset="0"/>
              </a:rPr>
              <a:t>O</a:t>
            </a:r>
            <a:r>
              <a:rPr lang="en-US" sz="1400" dirty="0" smtClean="0">
                <a:latin typeface="Cambria" pitchFamily="18" charset="0"/>
              </a:rPr>
              <a:t>utput Scale (we used 20,000).</a:t>
            </a:r>
          </a:p>
          <a:p>
            <a:pPr marL="0" indent="0">
              <a:buNone/>
            </a:pPr>
            <a:r>
              <a:rPr lang="en-US" sz="1400" dirty="0" smtClean="0">
                <a:latin typeface="Cambria" pitchFamily="18" charset="0"/>
              </a:rPr>
              <a:t>**If the colored areas correspond to only urban areas, the map is ready to be used. If not, proceed to the next slide.</a:t>
            </a:r>
            <a:endParaRPr lang="en-US" sz="1400" dirty="0">
              <a:latin typeface="Cambria" pitchFamily="18" charset="0"/>
            </a:endParaRPr>
          </a:p>
        </p:txBody>
      </p:sp>
    </p:spTree>
    <p:extLst>
      <p:ext uri="{BB962C8B-B14F-4D97-AF65-F5344CB8AC3E}">
        <p14:creationId xmlns:p14="http://schemas.microsoft.com/office/powerpoint/2010/main" val="501219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573" y="366622"/>
            <a:ext cx="8229600" cy="1229265"/>
          </a:xfrm>
        </p:spPr>
        <p:txBody>
          <a:bodyPr>
            <a:normAutofit lnSpcReduction="10000"/>
          </a:bodyPr>
          <a:lstStyle/>
          <a:p>
            <a:pPr>
              <a:buFont typeface="+mj-lt"/>
              <a:buAutoNum type="arabicPeriod" startAt="11"/>
            </a:pPr>
            <a:r>
              <a:rPr lang="en-US" sz="1200" dirty="0" smtClean="0">
                <a:latin typeface="Cambria" pitchFamily="18" charset="0"/>
              </a:rPr>
              <a:t>If Unsupervised Classification classifies non-urban areas as urban areas, the classification must be done manually.  This can be done by creating polygons around the urban areas in Google Earth. </a:t>
            </a:r>
          </a:p>
          <a:p>
            <a:pPr marL="0" indent="0">
              <a:buNone/>
            </a:pPr>
            <a:r>
              <a:rPr lang="en-US" sz="1200" dirty="0" smtClean="0">
                <a:latin typeface="Cambria" pitchFamily="18" charset="0"/>
              </a:rPr>
              <a:t>**Note: Be sure to draw the polygons as close to the property lines and buildings as possible for accuracy.</a:t>
            </a:r>
          </a:p>
          <a:p>
            <a:pPr marL="228600" indent="-228600">
              <a:buFont typeface="+mj-lt"/>
              <a:buAutoNum type="arabicPeriod" startAt="12"/>
            </a:pPr>
            <a:r>
              <a:rPr lang="en-US" sz="1200" dirty="0">
                <a:latin typeface="Cambria" pitchFamily="18" charset="0"/>
              </a:rPr>
              <a:t>  </a:t>
            </a:r>
            <a:r>
              <a:rPr lang="en-US" sz="1200" dirty="0" smtClean="0">
                <a:latin typeface="Cambria" pitchFamily="18" charset="0"/>
              </a:rPr>
              <a:t>  Once all polygons are made, they can be converted back to layer files in QGIS (Quantum GIS is a free GIS software available online). QGIS must be used to convert the KML files back to layer files because ArcGIS 10 has a glitch in this tool.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031" y="1681674"/>
            <a:ext cx="7643004" cy="4150083"/>
          </a:xfrm>
          <a:prstGeom prst="rect">
            <a:avLst/>
          </a:prstGeom>
          <a:ln>
            <a:solidFill>
              <a:srgbClr val="000000"/>
            </a:solidFill>
          </a:ln>
        </p:spPr>
      </p:pic>
      <p:cxnSp>
        <p:nvCxnSpPr>
          <p:cNvPr id="8" name="Straight Arrow Connector 7"/>
          <p:cNvCxnSpPr/>
          <p:nvPr/>
        </p:nvCxnSpPr>
        <p:spPr>
          <a:xfrm flipH="1">
            <a:off x="2510287" y="1915064"/>
            <a:ext cx="483079" cy="422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93366" y="2323982"/>
            <a:ext cx="1498167" cy="276999"/>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latin typeface="Cambria" pitchFamily="18" charset="0"/>
              </a:rPr>
              <a:t>Create New Polygon</a:t>
            </a:r>
            <a:endParaRPr lang="en-US" sz="1200" dirty="0">
              <a:latin typeface="Cambria" pitchFamily="18" charset="0"/>
            </a:endParaRPr>
          </a:p>
        </p:txBody>
      </p:sp>
      <p:cxnSp>
        <p:nvCxnSpPr>
          <p:cNvPr id="5" name="Straight Arrow Connector 4"/>
          <p:cNvCxnSpPr>
            <a:stCxn id="9" idx="1"/>
          </p:cNvCxnSpPr>
          <p:nvPr/>
        </p:nvCxnSpPr>
        <p:spPr>
          <a:xfrm flipH="1" flipV="1">
            <a:off x="2438400" y="1915064"/>
            <a:ext cx="554966" cy="54741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36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318" y="925506"/>
            <a:ext cx="8012097" cy="2075148"/>
          </a:xfrm>
        </p:spPr>
        <p:txBody>
          <a:bodyPr>
            <a:normAutofit/>
          </a:bodyPr>
          <a:lstStyle/>
          <a:p>
            <a:pPr>
              <a:buFont typeface="+mj-lt"/>
              <a:buAutoNum type="arabicPeriod" startAt="5"/>
            </a:pPr>
            <a:r>
              <a:rPr lang="en-US" sz="1600" dirty="0" smtClean="0">
                <a:latin typeface="Cambria" pitchFamily="18" charset="0"/>
              </a:rPr>
              <a:t>When all of the desired images are obtained, click Send to Cart. You will then need to register for an account with USGS by creating a Username and Password.</a:t>
            </a:r>
          </a:p>
          <a:p>
            <a:pPr>
              <a:buFont typeface="+mj-lt"/>
              <a:buAutoNum type="arabicPeriod" startAt="5"/>
            </a:pPr>
            <a:r>
              <a:rPr lang="en-US" sz="1600" dirty="0" smtClean="0">
                <a:latin typeface="Cambria" pitchFamily="18" charset="0"/>
              </a:rPr>
              <a:t>Then, select the </a:t>
            </a:r>
            <a:r>
              <a:rPr lang="en-US" sz="1600" dirty="0" smtClean="0">
                <a:solidFill>
                  <a:srgbClr val="FF0000"/>
                </a:solidFill>
                <a:latin typeface="Cambria" pitchFamily="18" charset="0"/>
              </a:rPr>
              <a:t>download icon </a:t>
            </a:r>
            <a:r>
              <a:rPr lang="en-US" sz="1600" dirty="0" smtClean="0">
                <a:latin typeface="Cambria" pitchFamily="18" charset="0"/>
              </a:rPr>
              <a:t>and select your product (Level 1) and extract your data using 7-Zip (or a similar program).</a:t>
            </a:r>
          </a:p>
          <a:p>
            <a:pPr marL="0" indent="0">
              <a:buNone/>
            </a:pPr>
            <a:r>
              <a:rPr lang="en-US" sz="1600" dirty="0" smtClean="0">
                <a:latin typeface="Cambria" pitchFamily="18" charset="0"/>
              </a:rPr>
              <a:t>**Not all images have been processed as a Level 1 product to be downloaded immediately. Therefore, you will have to order the data free of charge, and it will be delivered within 2-3 days.</a:t>
            </a:r>
            <a:endParaRPr lang="en-US" sz="1600" dirty="0">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64" y="3045720"/>
            <a:ext cx="6835805" cy="3697980"/>
          </a:xfrm>
          <a:prstGeom prst="rect">
            <a:avLst/>
          </a:prstGeom>
        </p:spPr>
      </p:pic>
    </p:spTree>
    <p:extLst>
      <p:ext uri="{BB962C8B-B14F-4D97-AF65-F5344CB8AC3E}">
        <p14:creationId xmlns:p14="http://schemas.microsoft.com/office/powerpoint/2010/main" val="14439334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6226"/>
            <a:ext cx="4695825" cy="6467474"/>
          </a:xfrm>
        </p:spPr>
        <p:txBody>
          <a:bodyPr>
            <a:normAutofit/>
          </a:bodyPr>
          <a:lstStyle/>
          <a:p>
            <a:r>
              <a:rPr lang="en-US" sz="1200" dirty="0" smtClean="0">
                <a:latin typeface="Cambria" pitchFamily="18" charset="0"/>
              </a:rPr>
              <a:t>Download the QGIS software from: </a:t>
            </a:r>
            <a:r>
              <a:rPr lang="en-US" sz="1200" dirty="0" smtClean="0">
                <a:latin typeface="Cambria" pitchFamily="18" charset="0"/>
                <a:hlinkClick r:id="rId2"/>
              </a:rPr>
              <a:t>http</a:t>
            </a:r>
            <a:r>
              <a:rPr lang="en-US" sz="1200" dirty="0">
                <a:latin typeface="Cambria" pitchFamily="18" charset="0"/>
                <a:hlinkClick r:id="rId2"/>
              </a:rPr>
              <a:t>://www.qgis.org</a:t>
            </a:r>
            <a:r>
              <a:rPr lang="en-US" sz="1200" dirty="0" smtClean="0">
                <a:latin typeface="Cambria" pitchFamily="18" charset="0"/>
                <a:hlinkClick r:id="rId2"/>
              </a:rPr>
              <a:t>/</a:t>
            </a:r>
            <a:endParaRPr lang="en-US" sz="1200" dirty="0" smtClean="0">
              <a:latin typeface="Cambria" pitchFamily="18" charset="0"/>
            </a:endParaRPr>
          </a:p>
          <a:p>
            <a:r>
              <a:rPr lang="en-US" sz="1200" dirty="0" smtClean="0">
                <a:latin typeface="Cambria" pitchFamily="18" charset="0"/>
              </a:rPr>
              <a:t>After opening the program, click “Layer” </a:t>
            </a:r>
            <a:r>
              <a:rPr lang="en-US" sz="1200" dirty="0" smtClean="0">
                <a:latin typeface="Cambria" pitchFamily="18" charset="0"/>
                <a:sym typeface="Wingdings" pitchFamily="2" charset="2"/>
              </a:rPr>
              <a:t> “Add Vector Layer”</a:t>
            </a:r>
          </a:p>
          <a:p>
            <a:r>
              <a:rPr lang="en-US" sz="1200" dirty="0" smtClean="0">
                <a:latin typeface="Cambria" pitchFamily="18" charset="0"/>
                <a:sym typeface="Wingdings" pitchFamily="2" charset="2"/>
              </a:rPr>
              <a:t>Leave the Source Type settings to default. Browse to where your KML layers are located, then open them in QGIS</a:t>
            </a:r>
          </a:p>
          <a:p>
            <a:r>
              <a:rPr lang="en-US" sz="1200" dirty="0" smtClean="0">
                <a:latin typeface="Cambria" pitchFamily="18" charset="0"/>
                <a:sym typeface="Wingdings" pitchFamily="2" charset="2"/>
              </a:rPr>
              <a:t>When the layer is displayed, right click on the name under the Layers tab and click “Save as”</a:t>
            </a:r>
          </a:p>
          <a:p>
            <a:endParaRPr lang="en-US" sz="1200" dirty="0" smtClean="0">
              <a:latin typeface="Cambria" pitchFamily="18" charset="0"/>
              <a:sym typeface="Wingdings" pitchFamily="2" charset="2"/>
            </a:endParaRPr>
          </a:p>
          <a:p>
            <a:endParaRPr lang="en-US" sz="1200" dirty="0">
              <a:latin typeface="Cambria" pitchFamily="18" charset="0"/>
              <a:sym typeface="Wingdings" pitchFamily="2" charset="2"/>
            </a:endParaRPr>
          </a:p>
          <a:p>
            <a:endParaRPr lang="en-US" sz="1200" dirty="0" smtClean="0">
              <a:latin typeface="Cambria" pitchFamily="18" charset="0"/>
              <a:sym typeface="Wingdings" pitchFamily="2" charset="2"/>
            </a:endParaRPr>
          </a:p>
          <a:p>
            <a:endParaRPr lang="en-US" sz="1200" dirty="0">
              <a:latin typeface="Cambria" pitchFamily="18" charset="0"/>
              <a:sym typeface="Wingdings" pitchFamily="2" charset="2"/>
            </a:endParaRPr>
          </a:p>
          <a:p>
            <a:endParaRPr lang="en-US" sz="1200" dirty="0" smtClean="0">
              <a:latin typeface="Cambria" pitchFamily="18" charset="0"/>
              <a:sym typeface="Wingdings" pitchFamily="2" charset="2"/>
            </a:endParaRPr>
          </a:p>
          <a:p>
            <a:endParaRPr lang="en-US" sz="1200" dirty="0">
              <a:latin typeface="Cambria" pitchFamily="18" charset="0"/>
              <a:sym typeface="Wingdings" pitchFamily="2" charset="2"/>
            </a:endParaRPr>
          </a:p>
          <a:p>
            <a:endParaRPr lang="en-US" sz="1200" dirty="0" smtClean="0">
              <a:latin typeface="Cambria" pitchFamily="18" charset="0"/>
              <a:sym typeface="Wingdings" pitchFamily="2" charset="2"/>
            </a:endParaRPr>
          </a:p>
          <a:p>
            <a:endParaRPr lang="en-US" sz="1200" dirty="0" smtClean="0">
              <a:latin typeface="Cambria" pitchFamily="18" charset="0"/>
              <a:sym typeface="Wingdings" pitchFamily="2" charset="2"/>
            </a:endParaRPr>
          </a:p>
          <a:p>
            <a:endParaRPr lang="en-US" sz="1200" dirty="0">
              <a:latin typeface="Cambria" pitchFamily="18" charset="0"/>
              <a:sym typeface="Wingdings" pitchFamily="2" charset="2"/>
            </a:endParaRPr>
          </a:p>
          <a:p>
            <a:endParaRPr lang="en-US" sz="1200" dirty="0" smtClean="0">
              <a:latin typeface="Cambria" pitchFamily="18" charset="0"/>
              <a:sym typeface="Wingdings" pitchFamily="2" charset="2"/>
            </a:endParaRPr>
          </a:p>
          <a:p>
            <a:endParaRPr lang="en-US" sz="1200" dirty="0">
              <a:latin typeface="Cambria" pitchFamily="18" charset="0"/>
              <a:sym typeface="Wingdings" pitchFamily="2" charset="2"/>
            </a:endParaRPr>
          </a:p>
          <a:p>
            <a:endParaRPr lang="en-US" sz="1200" dirty="0" smtClean="0">
              <a:latin typeface="Cambria" pitchFamily="18" charset="0"/>
              <a:sym typeface="Wingdings" pitchFamily="2" charset="2"/>
            </a:endParaRPr>
          </a:p>
          <a:p>
            <a:pPr marL="0" indent="0">
              <a:buNone/>
            </a:pPr>
            <a:endParaRPr lang="en-US" sz="1200" dirty="0">
              <a:latin typeface="Cambria" pitchFamily="18" charset="0"/>
              <a:sym typeface="Wingdings" pitchFamily="2" charset="2"/>
            </a:endParaRPr>
          </a:p>
          <a:p>
            <a:r>
              <a:rPr lang="en-US" sz="1200" dirty="0" smtClean="0">
                <a:latin typeface="Cambria" pitchFamily="18" charset="0"/>
                <a:sym typeface="Wingdings" pitchFamily="2" charset="2"/>
              </a:rPr>
              <a:t>Keep the Format as ESRI </a:t>
            </a:r>
            <a:r>
              <a:rPr lang="en-US" sz="1200" dirty="0" err="1" smtClean="0">
                <a:latin typeface="Cambria" pitchFamily="18" charset="0"/>
                <a:sym typeface="Wingdings" pitchFamily="2" charset="2"/>
              </a:rPr>
              <a:t>Shapefile</a:t>
            </a:r>
            <a:r>
              <a:rPr lang="en-US" sz="1200" dirty="0" smtClean="0">
                <a:latin typeface="Cambria" pitchFamily="18" charset="0"/>
                <a:sym typeface="Wingdings" pitchFamily="2" charset="2"/>
              </a:rPr>
              <a:t>. Select “Browse” to select where your </a:t>
            </a:r>
            <a:r>
              <a:rPr lang="en-US" sz="1200" dirty="0" err="1" smtClean="0">
                <a:latin typeface="Cambria" pitchFamily="18" charset="0"/>
                <a:sym typeface="Wingdings" pitchFamily="2" charset="2"/>
              </a:rPr>
              <a:t>shapefile</a:t>
            </a:r>
            <a:r>
              <a:rPr lang="en-US" sz="1200" dirty="0" smtClean="0">
                <a:latin typeface="Cambria" pitchFamily="18" charset="0"/>
                <a:sym typeface="Wingdings" pitchFamily="2" charset="2"/>
              </a:rPr>
              <a:t> will be saved and what you will name it. Leave all other settings at their default, and then click OK.  </a:t>
            </a:r>
          </a:p>
          <a:p>
            <a:r>
              <a:rPr lang="en-US" sz="1200" dirty="0" smtClean="0">
                <a:latin typeface="Cambria" pitchFamily="18" charset="0"/>
                <a:sym typeface="Wingdings" pitchFamily="2" charset="2"/>
              </a:rPr>
              <a:t>Your KML has now been saved as a </a:t>
            </a:r>
            <a:r>
              <a:rPr lang="en-US" sz="1200" dirty="0" err="1" smtClean="0">
                <a:latin typeface="Cambria" pitchFamily="18" charset="0"/>
                <a:sym typeface="Wingdings" pitchFamily="2" charset="2"/>
              </a:rPr>
              <a:t>shapefile</a:t>
            </a:r>
            <a:r>
              <a:rPr lang="en-US" sz="1200" dirty="0" smtClean="0">
                <a:latin typeface="Cambria" pitchFamily="18" charset="0"/>
                <a:sym typeface="Wingdings" pitchFamily="2" charset="2"/>
              </a:rPr>
              <a:t> and is ready to be added to ArcGIS using the “Add data” button on the toolbar. </a:t>
            </a:r>
          </a:p>
          <a:p>
            <a:r>
              <a:rPr lang="en-US" sz="1200" dirty="0" smtClean="0">
                <a:latin typeface="Cambria" pitchFamily="18" charset="0"/>
                <a:sym typeface="Wingdings" pitchFamily="2" charset="2"/>
              </a:rPr>
              <a:t>Add all of the KMLs you created into ArcGIS, and then use the Merge tool (Toolbox  Data Management  General  Merge) to make them one </a:t>
            </a:r>
            <a:r>
              <a:rPr lang="en-US" sz="1200" dirty="0" err="1" smtClean="0">
                <a:latin typeface="Cambria" pitchFamily="18" charset="0"/>
                <a:sym typeface="Wingdings" pitchFamily="2" charset="2"/>
              </a:rPr>
              <a:t>shapefile</a:t>
            </a:r>
            <a:r>
              <a:rPr lang="en-US" sz="1200" dirty="0" smtClean="0">
                <a:latin typeface="Cambria" pitchFamily="18" charset="0"/>
                <a:sym typeface="Wingdings" pitchFamily="2" charset="2"/>
              </a:rPr>
              <a:t>.</a:t>
            </a:r>
          </a:p>
          <a:p>
            <a:r>
              <a:rPr lang="en-US" sz="1200" dirty="0" smtClean="0">
                <a:latin typeface="Cambria" pitchFamily="18" charset="0"/>
                <a:sym typeface="Wingdings" pitchFamily="2" charset="2"/>
              </a:rPr>
              <a:t>Under “Input Datasets”, add all of your individual layers. </a:t>
            </a:r>
          </a:p>
          <a:p>
            <a:r>
              <a:rPr lang="en-US" sz="1200" dirty="0" smtClean="0">
                <a:latin typeface="Cambria" pitchFamily="18" charset="0"/>
                <a:sym typeface="Wingdings" pitchFamily="2" charset="2"/>
              </a:rPr>
              <a:t>Name and set your output data set name and location, and leave the Field Map section alone.</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046" b="39146"/>
          <a:stretch/>
        </p:blipFill>
        <p:spPr bwMode="auto">
          <a:xfrm>
            <a:off x="5800724" y="142280"/>
            <a:ext cx="2781301" cy="23246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32389" b="30949"/>
          <a:stretch/>
        </p:blipFill>
        <p:spPr bwMode="auto">
          <a:xfrm>
            <a:off x="666749" y="1554360"/>
            <a:ext cx="4772026" cy="27414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067300" y="638175"/>
            <a:ext cx="89535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162050" y="1357312"/>
            <a:ext cx="1757362" cy="5572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455" r="25327" b="32884"/>
          <a:stretch/>
        </p:blipFill>
        <p:spPr bwMode="auto">
          <a:xfrm>
            <a:off x="5133975" y="4406642"/>
            <a:ext cx="3962399" cy="1761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Brace 9"/>
          <p:cNvSpPr/>
          <p:nvPr/>
        </p:nvSpPr>
        <p:spPr>
          <a:xfrm>
            <a:off x="4962525" y="5124450"/>
            <a:ext cx="295275" cy="1400175"/>
          </a:xfrm>
          <a:prstGeom prst="rightBrace">
            <a:avLst>
              <a:gd name="adj1" fmla="val 30914"/>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88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152400"/>
            <a:ext cx="8229600" cy="6705600"/>
          </a:xfrm>
        </p:spPr>
        <p:txBody>
          <a:bodyPr>
            <a:normAutofit/>
          </a:bodyPr>
          <a:lstStyle/>
          <a:p>
            <a:r>
              <a:rPr lang="en-US" sz="1200" dirty="0" smtClean="0">
                <a:latin typeface="Cambria" pitchFamily="18" charset="0"/>
              </a:rPr>
              <a:t>Once all KML layers have been merged, you will need to dissolve them together using the Dissolve tool (Toolbox </a:t>
            </a:r>
            <a:r>
              <a:rPr lang="en-US" sz="1200" dirty="0" smtClean="0">
                <a:latin typeface="Cambria" pitchFamily="18" charset="0"/>
                <a:sym typeface="Wingdings" pitchFamily="2" charset="2"/>
              </a:rPr>
              <a:t> Data Management  Generalization  Dissolve).</a:t>
            </a:r>
          </a:p>
          <a:p>
            <a:pPr lvl="1"/>
            <a:r>
              <a:rPr lang="en-US" sz="1000" dirty="0" smtClean="0">
                <a:latin typeface="Cambria" pitchFamily="18" charset="0"/>
                <a:sym typeface="Wingdings" pitchFamily="2" charset="2"/>
              </a:rPr>
              <a:t>The input feature is the layer you just created from your merge. Set and name the Output as desired. Leave the other sections alone, and click OK.</a:t>
            </a: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000" dirty="0" smtClean="0">
              <a:latin typeface="Cambria" pitchFamily="18" charset="0"/>
              <a:sym typeface="Wingdings" pitchFamily="2" charset="2"/>
            </a:endParaRPr>
          </a:p>
          <a:p>
            <a:pPr lvl="1"/>
            <a:endParaRPr lang="en-US" sz="1000" dirty="0">
              <a:latin typeface="Cambria" pitchFamily="18" charset="0"/>
              <a:sym typeface="Wingdings" pitchFamily="2" charset="2"/>
            </a:endParaRPr>
          </a:p>
          <a:p>
            <a:pPr lvl="1"/>
            <a:endParaRPr lang="en-US" sz="1400" dirty="0">
              <a:latin typeface="Cambria" pitchFamily="18" charset="0"/>
              <a:sym typeface="Wingdings" pitchFamily="2" charset="2"/>
            </a:endParaRPr>
          </a:p>
          <a:p>
            <a:endParaRPr lang="en-US" sz="1200" dirty="0" smtClean="0">
              <a:latin typeface="Cambria" pitchFamily="18" charset="0"/>
              <a:sym typeface="Wingdings" pitchFamily="2" charset="2"/>
            </a:endParaRPr>
          </a:p>
          <a:p>
            <a:r>
              <a:rPr lang="en-US" sz="1200" dirty="0" smtClean="0">
                <a:latin typeface="Cambria" pitchFamily="18" charset="0"/>
                <a:sym typeface="Wingdings" pitchFamily="2" charset="2"/>
              </a:rPr>
              <a:t>Finally, your dissolved layer needs to be </a:t>
            </a:r>
            <a:r>
              <a:rPr lang="en-US" sz="1200" dirty="0" err="1" smtClean="0">
                <a:latin typeface="Cambria" pitchFamily="18" charset="0"/>
                <a:sym typeface="Wingdings" pitchFamily="2" charset="2"/>
              </a:rPr>
              <a:t>reprojected</a:t>
            </a:r>
            <a:r>
              <a:rPr lang="en-US" sz="1200" dirty="0" smtClean="0">
                <a:latin typeface="Cambria" pitchFamily="18" charset="0"/>
                <a:sym typeface="Wingdings" pitchFamily="2" charset="2"/>
              </a:rPr>
              <a:t> to the proper coordinate system (as referenced previously in the tutorial</a:t>
            </a:r>
            <a:r>
              <a:rPr lang="en-US" sz="1200" dirty="0" smtClean="0">
                <a:latin typeface="Cambria" pitchFamily="18" charset="0"/>
                <a:sym typeface="Wingdings" pitchFamily="2" charset="2"/>
              </a:rPr>
              <a:t>)</a:t>
            </a:r>
          </a:p>
          <a:p>
            <a:r>
              <a:rPr lang="en-US" sz="1200" dirty="0" smtClean="0">
                <a:latin typeface="Cambria" pitchFamily="18" charset="0"/>
                <a:sym typeface="Wingdings" pitchFamily="2" charset="2"/>
              </a:rPr>
              <a:t>See next slide to learn how to incorporate this into the fire risk map.</a:t>
            </a:r>
            <a:endParaRPr lang="en-US" sz="1200" dirty="0" smtClean="0">
              <a:latin typeface="Cambria" pitchFamily="18" charset="0"/>
              <a:sym typeface="Wingdings" pitchFamily="2" charset="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57" y="1028698"/>
            <a:ext cx="7755467" cy="43624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490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830" y="-83127"/>
            <a:ext cx="8764437" cy="1010698"/>
          </a:xfrm>
        </p:spPr>
        <p:txBody>
          <a:bodyPr>
            <a:normAutofit/>
          </a:bodyPr>
          <a:lstStyle/>
          <a:p>
            <a:r>
              <a:rPr lang="en-US" dirty="0" smtClean="0">
                <a:latin typeface="Cambria" pitchFamily="18" charset="0"/>
              </a:rPr>
              <a:t>Fire Risk Maps: WUI</a:t>
            </a:r>
            <a:endParaRPr lang="en-US" dirty="0">
              <a:latin typeface="Cambria" pitchFamily="18" charset="0"/>
            </a:endParaRPr>
          </a:p>
        </p:txBody>
      </p:sp>
      <p:sp>
        <p:nvSpPr>
          <p:cNvPr id="7" name="Rectangle 6"/>
          <p:cNvSpPr/>
          <p:nvPr/>
        </p:nvSpPr>
        <p:spPr>
          <a:xfrm>
            <a:off x="95250" y="664612"/>
            <a:ext cx="8915400" cy="5909310"/>
          </a:xfrm>
          <a:prstGeom prst="rect">
            <a:avLst/>
          </a:prstGeom>
        </p:spPr>
        <p:txBody>
          <a:bodyPr wrap="square">
            <a:spAutoFit/>
          </a:bodyPr>
          <a:lstStyle/>
          <a:p>
            <a:pPr marL="514350" indent="-514350">
              <a:buFont typeface="+mj-lt"/>
              <a:buAutoNum type="arabicPeriod"/>
            </a:pPr>
            <a:r>
              <a:rPr lang="en-US" dirty="0" smtClean="0">
                <a:latin typeface="Cambria" pitchFamily="18" charset="0"/>
              </a:rPr>
              <a:t>Open the dissolved polygon </a:t>
            </a:r>
            <a:r>
              <a:rPr lang="en-US" dirty="0" err="1" smtClean="0">
                <a:latin typeface="Cambria" pitchFamily="18" charset="0"/>
              </a:rPr>
              <a:t>shapefile</a:t>
            </a:r>
            <a:r>
              <a:rPr lang="en-US" dirty="0" smtClean="0">
                <a:latin typeface="Cambria" pitchFamily="18" charset="0"/>
              </a:rPr>
              <a:t>, and add a new field in the attribute table called </a:t>
            </a:r>
            <a:r>
              <a:rPr lang="en-US" i="1" dirty="0" smtClean="0">
                <a:latin typeface="Cambria" pitchFamily="18" charset="0"/>
              </a:rPr>
              <a:t>Urban </a:t>
            </a:r>
            <a:r>
              <a:rPr lang="en-US" dirty="0" smtClean="0">
                <a:latin typeface="Cambria" pitchFamily="18" charset="0"/>
              </a:rPr>
              <a:t>with the type set to </a:t>
            </a:r>
            <a:r>
              <a:rPr lang="en-US" i="1" dirty="0" smtClean="0">
                <a:latin typeface="Cambria" pitchFamily="18" charset="0"/>
              </a:rPr>
              <a:t>Float.</a:t>
            </a:r>
          </a:p>
          <a:p>
            <a:pPr marL="514350" indent="-514350">
              <a:buFont typeface="+mj-lt"/>
              <a:buAutoNum type="arabicPeriod"/>
            </a:pPr>
            <a:r>
              <a:rPr lang="en-US" dirty="0" smtClean="0">
                <a:latin typeface="Cambria" pitchFamily="18" charset="0"/>
              </a:rPr>
              <a:t>Right-click the </a:t>
            </a:r>
            <a:r>
              <a:rPr lang="en-US" i="1" dirty="0" smtClean="0">
                <a:latin typeface="Cambria" pitchFamily="18" charset="0"/>
              </a:rPr>
              <a:t>Urban </a:t>
            </a:r>
            <a:r>
              <a:rPr lang="en-US" dirty="0" smtClean="0">
                <a:latin typeface="Cambria" pitchFamily="18" charset="0"/>
              </a:rPr>
              <a:t>heading in the attribute table, select </a:t>
            </a:r>
            <a:r>
              <a:rPr lang="en-US" i="1" dirty="0" smtClean="0">
                <a:latin typeface="Cambria" pitchFamily="18" charset="0"/>
              </a:rPr>
              <a:t>Field Calculator, </a:t>
            </a:r>
            <a:r>
              <a:rPr lang="en-US" dirty="0" smtClean="0">
                <a:latin typeface="Cambria" pitchFamily="18" charset="0"/>
              </a:rPr>
              <a:t>set the value to </a:t>
            </a:r>
            <a:r>
              <a:rPr lang="en-US" i="1" dirty="0" smtClean="0">
                <a:latin typeface="Cambria" pitchFamily="18" charset="0"/>
              </a:rPr>
              <a:t>1, </a:t>
            </a:r>
            <a:r>
              <a:rPr lang="en-US" dirty="0" smtClean="0">
                <a:latin typeface="Cambria" pitchFamily="18" charset="0"/>
              </a:rPr>
              <a:t>and then click </a:t>
            </a:r>
            <a:r>
              <a:rPr lang="en-US" i="1" dirty="0" smtClean="0">
                <a:latin typeface="Cambria" pitchFamily="18" charset="0"/>
              </a:rPr>
              <a:t>OK.</a:t>
            </a:r>
            <a:endParaRPr lang="en-US" dirty="0" smtClean="0">
              <a:latin typeface="Cambria" pitchFamily="18" charset="0"/>
            </a:endParaRPr>
          </a:p>
          <a:p>
            <a:pPr marL="514350" indent="-514350">
              <a:buFont typeface="+mj-lt"/>
              <a:buAutoNum type="arabicPeriod"/>
            </a:pPr>
            <a:r>
              <a:rPr lang="en-US" dirty="0" smtClean="0">
                <a:latin typeface="Cambria" pitchFamily="18" charset="0"/>
              </a:rPr>
              <a:t>Open the </a:t>
            </a:r>
            <a:r>
              <a:rPr lang="en-US" i="1" dirty="0" smtClean="0">
                <a:latin typeface="Cambria" pitchFamily="18" charset="0"/>
              </a:rPr>
              <a:t>Polygons to Raster</a:t>
            </a:r>
            <a:r>
              <a:rPr lang="en-US" dirty="0" smtClean="0">
                <a:latin typeface="Cambria" pitchFamily="18" charset="0"/>
              </a:rPr>
              <a:t> tool, and input the dissolved urban feature </a:t>
            </a:r>
            <a:r>
              <a:rPr lang="en-US" dirty="0" err="1" smtClean="0">
                <a:latin typeface="Cambria" pitchFamily="18" charset="0"/>
              </a:rPr>
              <a:t>shapefile</a:t>
            </a:r>
            <a:r>
              <a:rPr lang="en-US" dirty="0" smtClean="0">
                <a:latin typeface="Cambria" pitchFamily="18" charset="0"/>
              </a:rPr>
              <a:t>.</a:t>
            </a:r>
          </a:p>
          <a:p>
            <a:pPr marL="971550" lvl="1" indent="-514350">
              <a:buFont typeface="Arial" pitchFamily="34" charset="0"/>
              <a:buChar char="•"/>
            </a:pPr>
            <a:r>
              <a:rPr lang="en-US" sz="1200" dirty="0" smtClean="0">
                <a:latin typeface="Cambria" pitchFamily="18" charset="0"/>
                <a:cs typeface="Arial"/>
              </a:rPr>
              <a:t>Set the Output Raster to your working folder, and label the layer as </a:t>
            </a:r>
            <a:r>
              <a:rPr lang="en-US" sz="1200" i="1" dirty="0" err="1" smtClean="0">
                <a:latin typeface="Cambria" pitchFamily="18" charset="0"/>
                <a:cs typeface="Arial"/>
              </a:rPr>
              <a:t>Urban_Raster</a:t>
            </a:r>
            <a:r>
              <a:rPr lang="en-US" sz="1200" i="1" dirty="0" smtClean="0">
                <a:latin typeface="Cambria" pitchFamily="18" charset="0"/>
                <a:cs typeface="Arial"/>
              </a:rPr>
              <a:t>.</a:t>
            </a:r>
          </a:p>
          <a:p>
            <a:pPr marL="971550" lvl="1" indent="-514350">
              <a:buFont typeface="Arial" pitchFamily="34" charset="0"/>
              <a:buChar char="•"/>
            </a:pPr>
            <a:r>
              <a:rPr lang="en-US" sz="1200" dirty="0" smtClean="0">
                <a:latin typeface="Cambria" pitchFamily="18" charset="0"/>
                <a:cs typeface="Arial"/>
              </a:rPr>
              <a:t>Set the </a:t>
            </a:r>
            <a:r>
              <a:rPr lang="en-US" sz="1200" i="1" dirty="0" smtClean="0">
                <a:latin typeface="Cambria" pitchFamily="18" charset="0"/>
                <a:cs typeface="Arial"/>
              </a:rPr>
              <a:t>Value Field</a:t>
            </a:r>
            <a:r>
              <a:rPr lang="en-US" sz="1200" dirty="0" smtClean="0">
                <a:latin typeface="Cambria" pitchFamily="18" charset="0"/>
                <a:cs typeface="Arial"/>
              </a:rPr>
              <a:t> to </a:t>
            </a:r>
            <a:r>
              <a:rPr lang="en-US" sz="1200" i="1" dirty="0" smtClean="0">
                <a:latin typeface="Cambria" pitchFamily="18" charset="0"/>
                <a:cs typeface="Arial"/>
              </a:rPr>
              <a:t>Urban.  </a:t>
            </a:r>
            <a:r>
              <a:rPr lang="en-US" sz="1200" dirty="0" smtClean="0">
                <a:latin typeface="Cambria" pitchFamily="18" charset="0"/>
                <a:cs typeface="Arial"/>
              </a:rPr>
              <a:t>Set </a:t>
            </a:r>
            <a:r>
              <a:rPr lang="en-US" sz="1200" i="1" dirty="0" err="1">
                <a:latin typeface="Cambria" pitchFamily="18" charset="0"/>
                <a:cs typeface="Arial"/>
              </a:rPr>
              <a:t>Cellsize</a:t>
            </a:r>
            <a:r>
              <a:rPr lang="en-US" sz="1200" dirty="0">
                <a:latin typeface="Cambria" pitchFamily="18" charset="0"/>
                <a:cs typeface="Arial"/>
              </a:rPr>
              <a:t> to </a:t>
            </a:r>
            <a:r>
              <a:rPr lang="en-US" sz="1200" i="1" dirty="0">
                <a:latin typeface="Cambria" pitchFamily="18" charset="0"/>
                <a:cs typeface="Arial"/>
              </a:rPr>
              <a:t>30.</a:t>
            </a:r>
          </a:p>
          <a:p>
            <a:pPr marL="971550" lvl="1" indent="-514350">
              <a:buFont typeface="Arial" pitchFamily="34" charset="0"/>
              <a:buChar char="•"/>
            </a:pPr>
            <a:r>
              <a:rPr lang="en-US" sz="1200" dirty="0">
                <a:latin typeface="Cambria" pitchFamily="18" charset="0"/>
                <a:cs typeface="Arial"/>
              </a:rPr>
              <a:t>Click </a:t>
            </a:r>
            <a:r>
              <a:rPr lang="en-US" sz="1200" i="1" dirty="0">
                <a:latin typeface="Cambria" pitchFamily="18" charset="0"/>
                <a:cs typeface="Arial"/>
              </a:rPr>
              <a:t>Environments. </a:t>
            </a:r>
            <a:r>
              <a:rPr lang="en-US" sz="1200" dirty="0">
                <a:latin typeface="Cambria" pitchFamily="18" charset="0"/>
                <a:cs typeface="Arial"/>
              </a:rPr>
              <a:t>Click </a:t>
            </a:r>
            <a:r>
              <a:rPr lang="en-US" sz="1200" i="1" dirty="0">
                <a:latin typeface="Cambria" pitchFamily="18" charset="0"/>
                <a:cs typeface="Arial"/>
              </a:rPr>
              <a:t>Processing Extent</a:t>
            </a:r>
            <a:r>
              <a:rPr lang="en-US" sz="1200" dirty="0" smtClean="0">
                <a:latin typeface="Cambria" pitchFamily="18" charset="0"/>
                <a:cs typeface="Arial"/>
              </a:rPr>
              <a:t>,.  Navigate </a:t>
            </a:r>
            <a:r>
              <a:rPr lang="en-US" sz="1200" dirty="0">
                <a:latin typeface="Cambria" pitchFamily="18" charset="0"/>
                <a:cs typeface="Arial"/>
              </a:rPr>
              <a:t>the Extent to the </a:t>
            </a:r>
            <a:r>
              <a:rPr lang="en-US" sz="1200" i="1" dirty="0" err="1">
                <a:latin typeface="Cambria" pitchFamily="18" charset="0"/>
                <a:cs typeface="Arial"/>
              </a:rPr>
              <a:t>Soil_Variable</a:t>
            </a:r>
            <a:r>
              <a:rPr lang="en-US" sz="1200" dirty="0">
                <a:latin typeface="Cambria" pitchFamily="18" charset="0"/>
                <a:cs typeface="Arial"/>
              </a:rPr>
              <a:t> </a:t>
            </a:r>
            <a:r>
              <a:rPr lang="en-US" sz="1200" dirty="0" smtClean="0">
                <a:latin typeface="Cambria" pitchFamily="18" charset="0"/>
                <a:cs typeface="Arial"/>
              </a:rPr>
              <a:t>layer. </a:t>
            </a:r>
            <a:r>
              <a:rPr lang="en-US" sz="1200" dirty="0">
                <a:latin typeface="Cambria" pitchFamily="18" charset="0"/>
                <a:cs typeface="Arial"/>
              </a:rPr>
              <a:t>Click </a:t>
            </a:r>
            <a:r>
              <a:rPr lang="en-US" sz="1200" i="1" dirty="0">
                <a:latin typeface="Cambria" pitchFamily="18" charset="0"/>
                <a:cs typeface="Arial"/>
              </a:rPr>
              <a:t>OK</a:t>
            </a:r>
            <a:r>
              <a:rPr lang="en-US" sz="1200" dirty="0">
                <a:latin typeface="Cambria" pitchFamily="18" charset="0"/>
                <a:cs typeface="Arial"/>
              </a:rPr>
              <a:t> twice</a:t>
            </a:r>
            <a:r>
              <a:rPr lang="en-US" sz="1200" dirty="0" smtClean="0">
                <a:latin typeface="Cambria" pitchFamily="18" charset="0"/>
                <a:cs typeface="Arial"/>
              </a:rPr>
              <a:t>.</a:t>
            </a:r>
          </a:p>
          <a:p>
            <a:pPr marL="514350" indent="-514350">
              <a:buFont typeface="+mj-lt"/>
              <a:buAutoNum type="arabicPeriod"/>
            </a:pPr>
            <a:r>
              <a:rPr lang="en-US" dirty="0">
                <a:latin typeface="Cambria" pitchFamily="18" charset="0"/>
                <a:cs typeface="Arial"/>
              </a:rPr>
              <a:t>Open the </a:t>
            </a:r>
            <a:r>
              <a:rPr lang="en-US" i="1" dirty="0">
                <a:latin typeface="Cambria" pitchFamily="18" charset="0"/>
                <a:cs typeface="Arial"/>
              </a:rPr>
              <a:t>Reclassify</a:t>
            </a:r>
            <a:r>
              <a:rPr lang="en-US" dirty="0">
                <a:latin typeface="Cambria" pitchFamily="18" charset="0"/>
                <a:cs typeface="Arial"/>
              </a:rPr>
              <a:t> </a:t>
            </a:r>
            <a:r>
              <a:rPr lang="en-US" dirty="0" smtClean="0">
                <a:latin typeface="Cambria" pitchFamily="18" charset="0"/>
                <a:cs typeface="Arial"/>
              </a:rPr>
              <a:t>tool, </a:t>
            </a:r>
            <a:r>
              <a:rPr lang="en-US" dirty="0">
                <a:latin typeface="Cambria" pitchFamily="18" charset="0"/>
                <a:cs typeface="Arial"/>
              </a:rPr>
              <a:t>and </a:t>
            </a:r>
            <a:r>
              <a:rPr lang="en-US" dirty="0" err="1">
                <a:latin typeface="Cambria" pitchFamily="18" charset="0"/>
                <a:cs typeface="Arial"/>
              </a:rPr>
              <a:t>reclass</a:t>
            </a:r>
            <a:r>
              <a:rPr lang="en-US" dirty="0">
                <a:latin typeface="Cambria" pitchFamily="18" charset="0"/>
                <a:cs typeface="Arial"/>
              </a:rPr>
              <a:t> all old values of 1 to </a:t>
            </a:r>
            <a:r>
              <a:rPr lang="en-US" i="1" dirty="0" err="1">
                <a:latin typeface="Cambria" pitchFamily="18" charset="0"/>
                <a:cs typeface="Arial"/>
              </a:rPr>
              <a:t>NoData</a:t>
            </a:r>
            <a:r>
              <a:rPr lang="en-US" dirty="0">
                <a:latin typeface="Cambria" pitchFamily="18" charset="0"/>
                <a:cs typeface="Arial"/>
              </a:rPr>
              <a:t> and the old value of </a:t>
            </a:r>
            <a:r>
              <a:rPr lang="en-US" dirty="0" err="1">
                <a:latin typeface="Cambria" pitchFamily="18" charset="0"/>
                <a:cs typeface="Arial"/>
              </a:rPr>
              <a:t>NoData</a:t>
            </a:r>
            <a:r>
              <a:rPr lang="en-US" dirty="0">
                <a:latin typeface="Cambria" pitchFamily="18" charset="0"/>
                <a:cs typeface="Arial"/>
              </a:rPr>
              <a:t> to the new value of </a:t>
            </a:r>
            <a:r>
              <a:rPr lang="en-US" i="1" dirty="0" smtClean="0">
                <a:latin typeface="Cambria" pitchFamily="18" charset="0"/>
                <a:cs typeface="Arial"/>
              </a:rPr>
              <a:t>1</a:t>
            </a:r>
            <a:r>
              <a:rPr lang="en-US" i="1" dirty="0">
                <a:latin typeface="Cambria" pitchFamily="18" charset="0"/>
                <a:cs typeface="Arial"/>
              </a:rPr>
              <a:t>. </a:t>
            </a:r>
            <a:r>
              <a:rPr lang="en-US" dirty="0">
                <a:latin typeface="Cambria" pitchFamily="18" charset="0"/>
                <a:cs typeface="Arial"/>
              </a:rPr>
              <a:t>Label the </a:t>
            </a:r>
            <a:r>
              <a:rPr lang="en-US" i="1" dirty="0">
                <a:latin typeface="Cambria" pitchFamily="18" charset="0"/>
                <a:cs typeface="Arial"/>
              </a:rPr>
              <a:t>Output Feature</a:t>
            </a:r>
            <a:r>
              <a:rPr lang="en-US" dirty="0">
                <a:latin typeface="Cambria" pitchFamily="18" charset="0"/>
                <a:cs typeface="Arial"/>
              </a:rPr>
              <a:t> as </a:t>
            </a:r>
            <a:r>
              <a:rPr lang="en-US" i="1" dirty="0" err="1" smtClean="0">
                <a:latin typeface="Cambria" pitchFamily="18" charset="0"/>
                <a:cs typeface="Arial"/>
              </a:rPr>
              <a:t>WUI_Bool</a:t>
            </a:r>
            <a:r>
              <a:rPr lang="en-US" i="1" dirty="0">
                <a:latin typeface="Cambria" pitchFamily="18" charset="0"/>
                <a:cs typeface="Arial"/>
              </a:rPr>
              <a:t>. </a:t>
            </a:r>
            <a:r>
              <a:rPr lang="en-US" dirty="0">
                <a:latin typeface="Cambria" pitchFamily="18" charset="0"/>
                <a:cs typeface="Arial"/>
              </a:rPr>
              <a:t>(This layer will be used in a step to follow</a:t>
            </a:r>
            <a:r>
              <a:rPr lang="en-US" dirty="0" smtClean="0">
                <a:latin typeface="Cambria" pitchFamily="18" charset="0"/>
                <a:cs typeface="Arial"/>
              </a:rPr>
              <a:t>.)</a:t>
            </a:r>
          </a:p>
          <a:p>
            <a:pPr marL="514350" lvl="1" indent="-514350">
              <a:buFont typeface="+mj-lt"/>
              <a:buAutoNum type="arabicPeriod" startAt="5"/>
            </a:pPr>
            <a:r>
              <a:rPr lang="en-US" dirty="0">
                <a:latin typeface="Cambria" pitchFamily="18" charset="0"/>
              </a:rPr>
              <a:t>N</a:t>
            </a:r>
            <a:r>
              <a:rPr lang="en-US" dirty="0" smtClean="0">
                <a:latin typeface="Cambria" pitchFamily="18" charset="0"/>
              </a:rPr>
              <a:t>avigate </a:t>
            </a:r>
            <a:r>
              <a:rPr lang="en-US" dirty="0">
                <a:latin typeface="Cambria" pitchFamily="18" charset="0"/>
              </a:rPr>
              <a:t>to the </a:t>
            </a:r>
            <a:r>
              <a:rPr lang="en-US" i="1" dirty="0" smtClean="0">
                <a:latin typeface="Cambria" pitchFamily="18" charset="0"/>
                <a:cs typeface="Arial"/>
              </a:rPr>
              <a:t>Euclidean Distance</a:t>
            </a:r>
            <a:r>
              <a:rPr lang="en-US" dirty="0" smtClean="0">
                <a:latin typeface="Cambria" pitchFamily="18" charset="0"/>
                <a:cs typeface="Arial"/>
              </a:rPr>
              <a:t>, and set </a:t>
            </a:r>
            <a:r>
              <a:rPr lang="en-US" i="1" dirty="0">
                <a:latin typeface="Cambria" pitchFamily="18" charset="0"/>
                <a:cs typeface="Arial"/>
              </a:rPr>
              <a:t>Input raster of feature source data </a:t>
            </a:r>
            <a:r>
              <a:rPr lang="en-US" dirty="0">
                <a:latin typeface="Cambria" pitchFamily="18" charset="0"/>
                <a:cs typeface="Arial"/>
              </a:rPr>
              <a:t>to </a:t>
            </a:r>
            <a:r>
              <a:rPr lang="en-US" i="1" dirty="0" err="1" smtClean="0">
                <a:latin typeface="Cambria" pitchFamily="18" charset="0"/>
                <a:cs typeface="Arial"/>
              </a:rPr>
              <a:t>Urban_Raster</a:t>
            </a:r>
            <a:r>
              <a:rPr lang="en-US" dirty="0" smtClean="0">
                <a:latin typeface="Cambria" pitchFamily="18" charset="0"/>
                <a:cs typeface="Arial"/>
              </a:rPr>
              <a:t>.</a:t>
            </a:r>
          </a:p>
          <a:p>
            <a:pPr marL="971550" lvl="2" indent="-514350">
              <a:buFont typeface="Arial" pitchFamily="34" charset="0"/>
              <a:buChar char="•"/>
            </a:pPr>
            <a:r>
              <a:rPr lang="en-US" sz="1200" dirty="0" smtClean="0">
                <a:latin typeface="Cambria" pitchFamily="18" charset="0"/>
                <a:cs typeface="Arial"/>
              </a:rPr>
              <a:t>Set </a:t>
            </a:r>
            <a:r>
              <a:rPr lang="en-US" sz="1200" i="1" dirty="0">
                <a:latin typeface="Cambria" pitchFamily="18" charset="0"/>
                <a:cs typeface="Arial"/>
              </a:rPr>
              <a:t>Output distance raster</a:t>
            </a:r>
            <a:r>
              <a:rPr lang="en-US" sz="1200" dirty="0">
                <a:latin typeface="Cambria" pitchFamily="18" charset="0"/>
                <a:cs typeface="Arial"/>
              </a:rPr>
              <a:t> to your working folder, and label the layer as </a:t>
            </a:r>
            <a:r>
              <a:rPr lang="en-US" sz="1200" i="1" dirty="0" err="1" smtClean="0">
                <a:latin typeface="Cambria" pitchFamily="18" charset="0"/>
                <a:cs typeface="Arial"/>
              </a:rPr>
              <a:t>WUI_Dist</a:t>
            </a:r>
            <a:r>
              <a:rPr lang="en-US" sz="1200" i="1" dirty="0">
                <a:latin typeface="Cambria" pitchFamily="18" charset="0"/>
                <a:cs typeface="Arial"/>
              </a:rPr>
              <a:t>.</a:t>
            </a:r>
          </a:p>
          <a:p>
            <a:pPr marL="971550" lvl="1" indent="-514350">
              <a:buFont typeface="Arial" pitchFamily="34" charset="0"/>
              <a:buChar char="•"/>
            </a:pPr>
            <a:r>
              <a:rPr lang="en-US" sz="1200" dirty="0">
                <a:latin typeface="Cambria" pitchFamily="18" charset="0"/>
                <a:cs typeface="Arial"/>
              </a:rPr>
              <a:t>Leave all other defaults.  Make sure the </a:t>
            </a:r>
            <a:r>
              <a:rPr lang="en-US" sz="1200" i="1" dirty="0">
                <a:latin typeface="Cambria" pitchFamily="18" charset="0"/>
                <a:cs typeface="Arial"/>
              </a:rPr>
              <a:t>Output Cell Size </a:t>
            </a:r>
            <a:r>
              <a:rPr lang="en-US" sz="1200" dirty="0">
                <a:latin typeface="Cambria" pitchFamily="18" charset="0"/>
                <a:cs typeface="Arial"/>
              </a:rPr>
              <a:t>is set at </a:t>
            </a:r>
            <a:r>
              <a:rPr lang="en-US" sz="1200" i="1" dirty="0">
                <a:latin typeface="Cambria" pitchFamily="18" charset="0"/>
                <a:cs typeface="Arial"/>
              </a:rPr>
              <a:t>30. </a:t>
            </a:r>
            <a:r>
              <a:rPr lang="en-US" sz="1200" dirty="0">
                <a:latin typeface="Cambria" pitchFamily="18" charset="0"/>
                <a:cs typeface="Arial"/>
              </a:rPr>
              <a:t>Click </a:t>
            </a:r>
            <a:r>
              <a:rPr lang="en-US" sz="1200" i="1" dirty="0">
                <a:latin typeface="Cambria" pitchFamily="18" charset="0"/>
                <a:cs typeface="Arial"/>
              </a:rPr>
              <a:t>OK</a:t>
            </a:r>
            <a:r>
              <a:rPr lang="en-US" sz="1200" dirty="0">
                <a:latin typeface="Cambria" pitchFamily="18" charset="0"/>
                <a:cs typeface="Arial"/>
              </a:rPr>
              <a:t>.</a:t>
            </a:r>
            <a:endParaRPr lang="en-US" sz="1200" dirty="0">
              <a:latin typeface="Cambria" pitchFamily="18" charset="0"/>
            </a:endParaRPr>
          </a:p>
          <a:p>
            <a:pPr marL="514350" indent="-514350">
              <a:buFont typeface="+mj-lt"/>
              <a:buAutoNum type="arabicPeriod" startAt="5"/>
            </a:pPr>
            <a:r>
              <a:rPr lang="en-US" dirty="0">
                <a:latin typeface="Cambria" pitchFamily="18" charset="0"/>
              </a:rPr>
              <a:t>Open </a:t>
            </a:r>
            <a:r>
              <a:rPr lang="en-US" i="1" dirty="0">
                <a:latin typeface="Cambria" pitchFamily="18" charset="0"/>
              </a:rPr>
              <a:t>Raster Calculator</a:t>
            </a:r>
            <a:r>
              <a:rPr lang="en-US" dirty="0">
                <a:latin typeface="Cambria" pitchFamily="18" charset="0"/>
              </a:rPr>
              <a:t>, then input the following expression: </a:t>
            </a:r>
            <a:r>
              <a:rPr lang="en-US" i="1" dirty="0">
                <a:latin typeface="Cambria" pitchFamily="18" charset="0"/>
              </a:rPr>
              <a:t>Float</a:t>
            </a:r>
            <a:r>
              <a:rPr lang="en-US" i="1" dirty="0" smtClean="0">
                <a:latin typeface="Cambria" pitchFamily="18" charset="0"/>
              </a:rPr>
              <a:t>(“</a:t>
            </a:r>
            <a:r>
              <a:rPr lang="en-US" i="1" dirty="0" err="1" smtClean="0">
                <a:latin typeface="Cambria" pitchFamily="18" charset="0"/>
              </a:rPr>
              <a:t>WUI_Dist</a:t>
            </a:r>
            <a:r>
              <a:rPr lang="en-US" i="1" dirty="0" smtClean="0">
                <a:latin typeface="Cambria" pitchFamily="18" charset="0"/>
              </a:rPr>
              <a:t>”*”</a:t>
            </a:r>
            <a:r>
              <a:rPr lang="en-US" i="1" dirty="0" err="1" smtClean="0">
                <a:latin typeface="Cambria" pitchFamily="18" charset="0"/>
              </a:rPr>
              <a:t>WUI_Bool</a:t>
            </a:r>
            <a:r>
              <a:rPr lang="en-US" i="1" dirty="0" smtClean="0">
                <a:latin typeface="Cambria" pitchFamily="18" charset="0"/>
              </a:rPr>
              <a:t>”*” </a:t>
            </a:r>
            <a:r>
              <a:rPr lang="en-US" i="1" dirty="0" err="1">
                <a:latin typeface="Cambria" pitchFamily="18" charset="0"/>
              </a:rPr>
              <a:t>Cntys_Bool</a:t>
            </a:r>
            <a:r>
              <a:rPr lang="en-US" i="1" dirty="0">
                <a:latin typeface="Cambria" pitchFamily="18" charset="0"/>
              </a:rPr>
              <a:t>”).</a:t>
            </a:r>
          </a:p>
          <a:p>
            <a:pPr marL="971550" lvl="1" indent="-514350">
              <a:buFont typeface="Arial" pitchFamily="34" charset="0"/>
              <a:buChar char="•"/>
            </a:pPr>
            <a:r>
              <a:rPr lang="en-US" sz="1200" dirty="0">
                <a:solidFill>
                  <a:prstClr val="black"/>
                </a:solidFill>
                <a:latin typeface="Cambria" pitchFamily="18" charset="0"/>
                <a:cs typeface="Arial"/>
              </a:rPr>
              <a:t>Set </a:t>
            </a:r>
            <a:r>
              <a:rPr lang="en-US" sz="1200" i="1" dirty="0">
                <a:solidFill>
                  <a:prstClr val="black"/>
                </a:solidFill>
                <a:latin typeface="Cambria" pitchFamily="18" charset="0"/>
                <a:cs typeface="Arial"/>
              </a:rPr>
              <a:t>Output raster</a:t>
            </a:r>
            <a:r>
              <a:rPr lang="en-US" sz="1200" dirty="0">
                <a:solidFill>
                  <a:prstClr val="black"/>
                </a:solidFill>
                <a:latin typeface="Cambria" pitchFamily="18" charset="0"/>
                <a:cs typeface="Arial"/>
              </a:rPr>
              <a:t> to your working folder, and label the layer as </a:t>
            </a:r>
            <a:r>
              <a:rPr lang="en-US" sz="1200" i="1" dirty="0" smtClean="0">
                <a:solidFill>
                  <a:prstClr val="black"/>
                </a:solidFill>
                <a:latin typeface="Cambria" pitchFamily="18" charset="0"/>
                <a:cs typeface="Arial"/>
              </a:rPr>
              <a:t>Dist2WUI.tif</a:t>
            </a:r>
            <a:r>
              <a:rPr lang="en-US" sz="1200" i="1" dirty="0">
                <a:solidFill>
                  <a:prstClr val="black"/>
                </a:solidFill>
                <a:latin typeface="Cambria" pitchFamily="18" charset="0"/>
                <a:cs typeface="Arial"/>
              </a:rPr>
              <a:t>.</a:t>
            </a:r>
          </a:p>
          <a:p>
            <a:pPr marL="514350" indent="-514350">
              <a:buFont typeface="+mj-lt"/>
              <a:buAutoNum type="arabicPeriod" startAt="5"/>
            </a:pPr>
            <a:r>
              <a:rPr lang="en-US" dirty="0" smtClean="0">
                <a:solidFill>
                  <a:prstClr val="black"/>
                </a:solidFill>
                <a:latin typeface="Cambria" pitchFamily="18" charset="0"/>
              </a:rPr>
              <a:t>Navigate to </a:t>
            </a:r>
            <a:r>
              <a:rPr lang="en-US" dirty="0" smtClean="0">
                <a:latin typeface="Cambria" pitchFamily="18" charset="0"/>
                <a:cs typeface="Arial"/>
              </a:rPr>
              <a:t>Fuzzy Membership, </a:t>
            </a:r>
            <a:r>
              <a:rPr lang="en-US" dirty="0" smtClean="0">
                <a:solidFill>
                  <a:prstClr val="black"/>
                </a:solidFill>
                <a:latin typeface="Cambria" pitchFamily="18" charset="0"/>
                <a:cs typeface="Arial"/>
              </a:rPr>
              <a:t>and set </a:t>
            </a:r>
            <a:r>
              <a:rPr lang="en-US" i="1" dirty="0">
                <a:solidFill>
                  <a:prstClr val="black"/>
                </a:solidFill>
                <a:latin typeface="Cambria" pitchFamily="18" charset="0"/>
                <a:cs typeface="Arial"/>
              </a:rPr>
              <a:t>Input Raster</a:t>
            </a:r>
            <a:r>
              <a:rPr lang="en-US" dirty="0">
                <a:solidFill>
                  <a:prstClr val="black"/>
                </a:solidFill>
                <a:latin typeface="Cambria" pitchFamily="18" charset="0"/>
                <a:cs typeface="Arial"/>
              </a:rPr>
              <a:t> to </a:t>
            </a:r>
            <a:r>
              <a:rPr lang="en-US" i="1" dirty="0" smtClean="0">
                <a:solidFill>
                  <a:prstClr val="black"/>
                </a:solidFill>
                <a:latin typeface="Cambria" pitchFamily="18" charset="0"/>
                <a:cs typeface="Arial"/>
              </a:rPr>
              <a:t>Dist2WUI.tif</a:t>
            </a:r>
            <a:r>
              <a:rPr lang="en-US" i="1" dirty="0">
                <a:solidFill>
                  <a:prstClr val="black"/>
                </a:solidFill>
                <a:latin typeface="Cambria" pitchFamily="18" charset="0"/>
                <a:cs typeface="Arial"/>
              </a:rPr>
              <a:t>.</a:t>
            </a:r>
          </a:p>
          <a:p>
            <a:pPr marL="971550" lvl="1" indent="-514350">
              <a:buFont typeface="Arial" pitchFamily="34" charset="0"/>
              <a:buChar char="•"/>
            </a:pPr>
            <a:r>
              <a:rPr lang="en-US" sz="1200" dirty="0" smtClean="0">
                <a:solidFill>
                  <a:prstClr val="black"/>
                </a:solidFill>
                <a:latin typeface="Cambria" pitchFamily="18" charset="0"/>
                <a:cs typeface="Arial"/>
              </a:rPr>
              <a:t>Set </a:t>
            </a:r>
            <a:r>
              <a:rPr lang="en-US" sz="1200" dirty="0">
                <a:solidFill>
                  <a:prstClr val="black"/>
                </a:solidFill>
                <a:latin typeface="Cambria" pitchFamily="18" charset="0"/>
                <a:cs typeface="Arial"/>
              </a:rPr>
              <a:t>the </a:t>
            </a:r>
            <a:r>
              <a:rPr lang="en-US" sz="1200" i="1" dirty="0">
                <a:solidFill>
                  <a:prstClr val="black"/>
                </a:solidFill>
                <a:latin typeface="Cambria" pitchFamily="18" charset="0"/>
                <a:cs typeface="Arial"/>
              </a:rPr>
              <a:t>Output Raster </a:t>
            </a:r>
            <a:r>
              <a:rPr lang="en-US" sz="1200" dirty="0">
                <a:solidFill>
                  <a:prstClr val="black"/>
                </a:solidFill>
                <a:latin typeface="Cambria" pitchFamily="18" charset="0"/>
                <a:cs typeface="Arial"/>
              </a:rPr>
              <a:t>to your working folder, and label this layer as </a:t>
            </a:r>
            <a:r>
              <a:rPr lang="en-US" sz="1200" i="1" dirty="0" err="1" smtClean="0">
                <a:solidFill>
                  <a:prstClr val="black"/>
                </a:solidFill>
                <a:latin typeface="Cambria" pitchFamily="18" charset="0"/>
                <a:cs typeface="Arial"/>
              </a:rPr>
              <a:t>WUI_Variable</a:t>
            </a:r>
            <a:r>
              <a:rPr lang="en-US" sz="1200" i="1" dirty="0">
                <a:solidFill>
                  <a:prstClr val="black"/>
                </a:solidFill>
                <a:latin typeface="Cambria" pitchFamily="18" charset="0"/>
                <a:cs typeface="Arial"/>
              </a:rPr>
              <a:t>.</a:t>
            </a:r>
          </a:p>
          <a:p>
            <a:pPr marL="971550" lvl="1" indent="-514350">
              <a:buFont typeface="Arial" pitchFamily="34" charset="0"/>
              <a:buChar char="•"/>
            </a:pPr>
            <a:r>
              <a:rPr lang="en-US" sz="1200" dirty="0">
                <a:solidFill>
                  <a:prstClr val="black"/>
                </a:solidFill>
                <a:latin typeface="Cambria" pitchFamily="18" charset="0"/>
                <a:cs typeface="Arial"/>
              </a:rPr>
              <a:t>Set the </a:t>
            </a:r>
            <a:r>
              <a:rPr lang="en-US" sz="1200" i="1" dirty="0">
                <a:solidFill>
                  <a:prstClr val="black"/>
                </a:solidFill>
                <a:latin typeface="Cambria" pitchFamily="18" charset="0"/>
                <a:cs typeface="Arial"/>
              </a:rPr>
              <a:t>Membership Type </a:t>
            </a:r>
            <a:r>
              <a:rPr lang="en-US" sz="1200" dirty="0">
                <a:solidFill>
                  <a:prstClr val="black"/>
                </a:solidFill>
                <a:latin typeface="Cambria" pitchFamily="18" charset="0"/>
                <a:cs typeface="Arial"/>
              </a:rPr>
              <a:t>to </a:t>
            </a:r>
            <a:r>
              <a:rPr lang="en-US" sz="1200" i="1" dirty="0" smtClean="0">
                <a:solidFill>
                  <a:prstClr val="black"/>
                </a:solidFill>
                <a:latin typeface="Cambria" pitchFamily="18" charset="0"/>
                <a:cs typeface="Arial"/>
              </a:rPr>
              <a:t>Linear.  </a:t>
            </a:r>
            <a:r>
              <a:rPr lang="en-US" sz="1200" dirty="0" smtClean="0">
                <a:solidFill>
                  <a:prstClr val="black"/>
                </a:solidFill>
                <a:latin typeface="Cambria" pitchFamily="18" charset="0"/>
                <a:cs typeface="Arial"/>
              </a:rPr>
              <a:t>Set </a:t>
            </a:r>
            <a:r>
              <a:rPr lang="en-US" sz="1200" dirty="0">
                <a:solidFill>
                  <a:prstClr val="black"/>
                </a:solidFill>
                <a:latin typeface="Cambria" pitchFamily="18" charset="0"/>
                <a:cs typeface="Arial"/>
              </a:rPr>
              <a:t>the</a:t>
            </a:r>
            <a:r>
              <a:rPr lang="en-US" sz="1200" i="1" dirty="0">
                <a:solidFill>
                  <a:prstClr val="black"/>
                </a:solidFill>
                <a:latin typeface="Cambria" pitchFamily="18" charset="0"/>
                <a:cs typeface="Arial"/>
              </a:rPr>
              <a:t> Minimum </a:t>
            </a:r>
            <a:r>
              <a:rPr lang="en-US" sz="1200" dirty="0">
                <a:solidFill>
                  <a:prstClr val="black"/>
                </a:solidFill>
                <a:latin typeface="Cambria" pitchFamily="18" charset="0"/>
                <a:cs typeface="Arial"/>
              </a:rPr>
              <a:t>to </a:t>
            </a:r>
            <a:r>
              <a:rPr lang="en-US" sz="1200" i="1" dirty="0">
                <a:solidFill>
                  <a:prstClr val="black"/>
                </a:solidFill>
                <a:latin typeface="Cambria" pitchFamily="18" charset="0"/>
                <a:cs typeface="Arial"/>
              </a:rPr>
              <a:t>200</a:t>
            </a:r>
            <a:r>
              <a:rPr lang="en-US" sz="1200" dirty="0">
                <a:solidFill>
                  <a:prstClr val="black"/>
                </a:solidFill>
                <a:latin typeface="Cambria" pitchFamily="18" charset="0"/>
                <a:cs typeface="Arial"/>
              </a:rPr>
              <a:t> and the </a:t>
            </a:r>
            <a:r>
              <a:rPr lang="en-US" sz="1200" i="1" dirty="0">
                <a:solidFill>
                  <a:prstClr val="black"/>
                </a:solidFill>
                <a:latin typeface="Cambria" pitchFamily="18" charset="0"/>
                <a:cs typeface="Arial"/>
              </a:rPr>
              <a:t>Maximum </a:t>
            </a:r>
            <a:r>
              <a:rPr lang="en-US" sz="1200" dirty="0">
                <a:solidFill>
                  <a:prstClr val="black"/>
                </a:solidFill>
                <a:latin typeface="Cambria" pitchFamily="18" charset="0"/>
                <a:cs typeface="Arial"/>
              </a:rPr>
              <a:t>to </a:t>
            </a:r>
            <a:r>
              <a:rPr lang="en-US" sz="1200" i="1" dirty="0">
                <a:solidFill>
                  <a:prstClr val="black"/>
                </a:solidFill>
                <a:latin typeface="Cambria" pitchFamily="18" charset="0"/>
                <a:cs typeface="Arial"/>
              </a:rPr>
              <a:t>30</a:t>
            </a:r>
            <a:r>
              <a:rPr lang="en-US" sz="1200" dirty="0">
                <a:solidFill>
                  <a:prstClr val="black"/>
                </a:solidFill>
                <a:latin typeface="Cambria" pitchFamily="18" charset="0"/>
                <a:cs typeface="Arial"/>
              </a:rPr>
              <a:t>. Click </a:t>
            </a:r>
            <a:r>
              <a:rPr lang="en-US" sz="1200" i="1" dirty="0">
                <a:solidFill>
                  <a:prstClr val="black"/>
                </a:solidFill>
                <a:latin typeface="Cambria" pitchFamily="18" charset="0"/>
                <a:cs typeface="Arial"/>
              </a:rPr>
              <a:t>OK.</a:t>
            </a:r>
          </a:p>
          <a:p>
            <a:pPr marL="514350" indent="-514350">
              <a:buFont typeface="+mj-lt"/>
              <a:buAutoNum type="arabicPeriod"/>
            </a:pPr>
            <a:endParaRPr lang="en-US" dirty="0" smtClean="0">
              <a:latin typeface="Cambria" pitchFamily="18" charset="0"/>
              <a:cs typeface="Arial"/>
            </a:endParaRPr>
          </a:p>
          <a:p>
            <a:pPr marL="514350" indent="-514350">
              <a:buFont typeface="+mj-lt"/>
              <a:buAutoNum type="arabicPeriod"/>
            </a:pPr>
            <a:endParaRPr lang="en-US" dirty="0">
              <a:latin typeface="Cambria" pitchFamily="18" charset="0"/>
              <a:cs typeface="Aria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955862" y="3743618"/>
            <a:ext cx="1054788" cy="308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862" y="3926898"/>
            <a:ext cx="7620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29939" y="6068647"/>
            <a:ext cx="5644923" cy="461665"/>
          </a:xfrm>
          <a:prstGeom prst="rect">
            <a:avLst/>
          </a:prstGeom>
          <a:noFill/>
          <a:ln>
            <a:solidFill>
              <a:schemeClr val="tx1"/>
            </a:solidFill>
          </a:ln>
        </p:spPr>
        <p:txBody>
          <a:bodyPr wrap="square" rtlCol="0">
            <a:spAutoFit/>
          </a:bodyPr>
          <a:lstStyle/>
          <a:p>
            <a:r>
              <a:rPr lang="en-US" sz="1200" dirty="0">
                <a:latin typeface="Cambria" pitchFamily="18" charset="0"/>
              </a:rPr>
              <a:t>The </a:t>
            </a:r>
            <a:r>
              <a:rPr lang="en-US" sz="1200" dirty="0" smtClean="0">
                <a:latin typeface="Cambria" pitchFamily="18" charset="0"/>
              </a:rPr>
              <a:t>WUI </a:t>
            </a:r>
            <a:r>
              <a:rPr lang="en-US" sz="1200" dirty="0">
                <a:latin typeface="Cambria" pitchFamily="18" charset="0"/>
              </a:rPr>
              <a:t>layer </a:t>
            </a:r>
            <a:r>
              <a:rPr lang="en-US" sz="1200" dirty="0" smtClean="0">
                <a:latin typeface="Cambria" pitchFamily="18" charset="0"/>
              </a:rPr>
              <a:t>now has membership </a:t>
            </a:r>
            <a:r>
              <a:rPr lang="en-US" sz="1200" dirty="0">
                <a:latin typeface="Cambria" pitchFamily="18" charset="0"/>
              </a:rPr>
              <a:t>and will be used in the Fuzzy Overlay after the other layers have been completed.</a:t>
            </a:r>
            <a:endParaRPr lang="en-US" sz="1200" dirty="0">
              <a:latin typeface="Cambria" pitchFamily="18" charset="0"/>
              <a:cs typeface="Arial"/>
            </a:endParaRPr>
          </a:p>
        </p:txBody>
      </p:sp>
    </p:spTree>
    <p:extLst>
      <p:ext uri="{BB962C8B-B14F-4D97-AF65-F5344CB8AC3E}">
        <p14:creationId xmlns:p14="http://schemas.microsoft.com/office/powerpoint/2010/main" val="33966510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0731" y="-47625"/>
            <a:ext cx="8764437" cy="1010698"/>
          </a:xfrm>
        </p:spPr>
        <p:txBody>
          <a:bodyPr>
            <a:normAutofit/>
          </a:bodyPr>
          <a:lstStyle/>
          <a:p>
            <a:r>
              <a:rPr lang="en-US" dirty="0" smtClean="0">
                <a:latin typeface="Cambria" pitchFamily="18" charset="0"/>
              </a:rPr>
              <a:t>Fire Risk Maps: Overlay Variables</a:t>
            </a:r>
            <a:endParaRPr lang="en-US" dirty="0">
              <a:latin typeface="Cambria" pitchFamily="18" charset="0"/>
            </a:endParaRPr>
          </a:p>
        </p:txBody>
      </p:sp>
      <p:sp>
        <p:nvSpPr>
          <p:cNvPr id="7" name="Rectangle 6"/>
          <p:cNvSpPr/>
          <p:nvPr/>
        </p:nvSpPr>
        <p:spPr>
          <a:xfrm>
            <a:off x="95250" y="730916"/>
            <a:ext cx="8915400" cy="2492990"/>
          </a:xfrm>
          <a:prstGeom prst="rect">
            <a:avLst/>
          </a:prstGeom>
        </p:spPr>
        <p:txBody>
          <a:bodyPr wrap="square">
            <a:spAutoFit/>
          </a:bodyPr>
          <a:lstStyle/>
          <a:p>
            <a:pPr marL="514350" lvl="1" indent="-514350">
              <a:buFont typeface="+mj-lt"/>
              <a:buAutoNum type="arabicPeriod"/>
            </a:pPr>
            <a:r>
              <a:rPr lang="en-US" dirty="0" smtClean="0">
                <a:latin typeface="Cambria" pitchFamily="18" charset="0"/>
              </a:rPr>
              <a:t>Open the </a:t>
            </a:r>
            <a:r>
              <a:rPr lang="en-US" dirty="0" err="1" smtClean="0">
                <a:latin typeface="Cambria" pitchFamily="18" charset="0"/>
              </a:rPr>
              <a:t>ArcMap</a:t>
            </a:r>
            <a:r>
              <a:rPr lang="en-US" dirty="0" smtClean="0">
                <a:latin typeface="Cambria" pitchFamily="18" charset="0"/>
              </a:rPr>
              <a:t>, add all the final variables: </a:t>
            </a:r>
            <a:r>
              <a:rPr lang="en-US" i="1" dirty="0" err="1" smtClean="0">
                <a:latin typeface="Cambria" pitchFamily="18" charset="0"/>
                <a:cs typeface="Arial"/>
              </a:rPr>
              <a:t>Soil_Variable</a:t>
            </a:r>
            <a:r>
              <a:rPr lang="en-US" i="1" dirty="0" smtClean="0">
                <a:latin typeface="Cambria" pitchFamily="18" charset="0"/>
                <a:cs typeface="Arial"/>
              </a:rPr>
              <a:t>, </a:t>
            </a:r>
            <a:r>
              <a:rPr lang="en-US" i="1" dirty="0" err="1" smtClean="0">
                <a:latin typeface="Cambria" pitchFamily="18" charset="0"/>
                <a:cs typeface="Arial"/>
              </a:rPr>
              <a:t>Fuel_Variable</a:t>
            </a:r>
            <a:r>
              <a:rPr lang="en-US" i="1" dirty="0" smtClean="0">
                <a:latin typeface="Cambria" pitchFamily="18" charset="0"/>
                <a:cs typeface="Arial"/>
              </a:rPr>
              <a:t>, </a:t>
            </a:r>
            <a:r>
              <a:rPr lang="en-US" i="1" dirty="0" err="1" smtClean="0">
                <a:latin typeface="Cambria" pitchFamily="18" charset="0"/>
                <a:cs typeface="Arial"/>
              </a:rPr>
              <a:t>Roads_Variable</a:t>
            </a:r>
            <a:r>
              <a:rPr lang="en-US" i="1" dirty="0" smtClean="0">
                <a:latin typeface="Cambria" pitchFamily="18" charset="0"/>
                <a:cs typeface="Arial"/>
              </a:rPr>
              <a:t>, </a:t>
            </a:r>
            <a:r>
              <a:rPr lang="en-US" i="1" dirty="0" err="1" smtClean="0">
                <a:latin typeface="Cambria" pitchFamily="18" charset="0"/>
                <a:cs typeface="Arial"/>
              </a:rPr>
              <a:t>Slope_Variable</a:t>
            </a:r>
            <a:r>
              <a:rPr lang="en-US" i="1" dirty="0" smtClean="0">
                <a:latin typeface="Cambria" pitchFamily="18" charset="0"/>
                <a:cs typeface="Arial"/>
              </a:rPr>
              <a:t>, </a:t>
            </a:r>
            <a:r>
              <a:rPr lang="en-US" dirty="0" smtClean="0">
                <a:latin typeface="Cambria" pitchFamily="18" charset="0"/>
                <a:cs typeface="Arial"/>
              </a:rPr>
              <a:t>and </a:t>
            </a:r>
            <a:r>
              <a:rPr lang="en-US" i="1" dirty="0" err="1" smtClean="0">
                <a:latin typeface="Cambria" pitchFamily="18" charset="0"/>
                <a:cs typeface="Arial"/>
              </a:rPr>
              <a:t>WUI_Variable</a:t>
            </a:r>
            <a:r>
              <a:rPr lang="en-US" i="1" dirty="0" smtClean="0">
                <a:latin typeface="Cambria" pitchFamily="18" charset="0"/>
                <a:cs typeface="Arial"/>
              </a:rPr>
              <a:t>.</a:t>
            </a:r>
            <a:endParaRPr lang="en-US" dirty="0" smtClean="0">
              <a:latin typeface="Cambria" pitchFamily="18" charset="0"/>
              <a:cs typeface="Arial"/>
            </a:endParaRPr>
          </a:p>
          <a:p>
            <a:pPr marL="971550" lvl="2" indent="-514350">
              <a:buFont typeface="Arial" pitchFamily="34" charset="0"/>
              <a:buChar char="•"/>
            </a:pPr>
            <a:r>
              <a:rPr lang="en-US" sz="1200" dirty="0" smtClean="0">
                <a:latin typeface="Cambria" pitchFamily="18" charset="0"/>
                <a:cs typeface="Arial"/>
              </a:rPr>
              <a:t>All variables should have the following similarities:</a:t>
            </a:r>
          </a:p>
          <a:p>
            <a:pPr marL="1428750" lvl="3" indent="-514350">
              <a:buFont typeface="Arial" pitchFamily="34" charset="0"/>
              <a:buChar char="•"/>
            </a:pPr>
            <a:r>
              <a:rPr lang="en-US" sz="1200" dirty="0" smtClean="0">
                <a:latin typeface="Cambria" pitchFamily="18" charset="0"/>
                <a:cs typeface="Arial"/>
              </a:rPr>
              <a:t>Same extent window that encompasses both counties</a:t>
            </a:r>
          </a:p>
          <a:p>
            <a:pPr marL="1428750" lvl="3" indent="-514350">
              <a:buFont typeface="Arial" pitchFamily="34" charset="0"/>
              <a:buChar char="•"/>
            </a:pPr>
            <a:r>
              <a:rPr lang="en-US" sz="1200" dirty="0" smtClean="0">
                <a:latin typeface="Cambria" pitchFamily="18" charset="0"/>
              </a:rPr>
              <a:t>Spatial resolution of 30 meters.</a:t>
            </a:r>
          </a:p>
          <a:p>
            <a:pPr marL="1428750" lvl="3" indent="-514350">
              <a:buFont typeface="Arial" pitchFamily="34" charset="0"/>
              <a:buChar char="•"/>
            </a:pPr>
            <a:r>
              <a:rPr lang="en-US" sz="1200" dirty="0" smtClean="0">
                <a:latin typeface="Cambria" pitchFamily="18" charset="0"/>
              </a:rPr>
              <a:t>All in the coordinate system of WGS 84 UTM Zone 18N</a:t>
            </a:r>
          </a:p>
          <a:p>
            <a:pPr marL="1428750" lvl="3" indent="-514350">
              <a:buFont typeface="Arial" pitchFamily="34" charset="0"/>
              <a:buChar char="•"/>
            </a:pPr>
            <a:r>
              <a:rPr lang="en-US" sz="1200" dirty="0" smtClean="0">
                <a:latin typeface="Cambria" pitchFamily="18" charset="0"/>
              </a:rPr>
              <a:t>All should be on the same scale of zero to one, where one represents the greatest fire risk</a:t>
            </a:r>
          </a:p>
          <a:p>
            <a:pPr marL="514350" lvl="1" indent="-514350">
              <a:buFont typeface="+mj-lt"/>
              <a:buAutoNum type="arabicPeriod"/>
            </a:pPr>
            <a:r>
              <a:rPr lang="en-US" dirty="0" smtClean="0">
                <a:solidFill>
                  <a:prstClr val="black"/>
                </a:solidFill>
                <a:latin typeface="Cambria" pitchFamily="18" charset="0"/>
              </a:rPr>
              <a:t>Navigate to the following tool: </a:t>
            </a:r>
            <a:r>
              <a:rPr lang="en-US" dirty="0" smtClean="0">
                <a:latin typeface="Cambria" pitchFamily="18" charset="0"/>
              </a:rPr>
              <a:t>Spatial </a:t>
            </a:r>
            <a:r>
              <a:rPr lang="en-US" dirty="0" err="1" smtClean="0">
                <a:latin typeface="Cambria" pitchFamily="18" charset="0"/>
              </a:rPr>
              <a:t>Anaylst</a:t>
            </a:r>
            <a:r>
              <a:rPr lang="en-US" dirty="0" smtClean="0">
                <a:latin typeface="Cambria" pitchFamily="18" charset="0"/>
              </a:rPr>
              <a:t> </a:t>
            </a:r>
            <a:r>
              <a:rPr lang="en-US" dirty="0" err="1" smtClean="0">
                <a:latin typeface="Cambria" pitchFamily="18" charset="0"/>
              </a:rPr>
              <a:t>Tools</a:t>
            </a:r>
            <a:r>
              <a:rPr lang="en-US" dirty="0" err="1" smtClean="0">
                <a:latin typeface="Arial"/>
                <a:cs typeface="Arial"/>
              </a:rPr>
              <a:t>→</a:t>
            </a:r>
            <a:r>
              <a:rPr lang="en-US" dirty="0" err="1" smtClean="0">
                <a:latin typeface="Cambria" pitchFamily="18" charset="0"/>
                <a:cs typeface="Arial"/>
              </a:rPr>
              <a:t>Overlay</a:t>
            </a:r>
            <a:r>
              <a:rPr lang="en-US" dirty="0" err="1" smtClean="0">
                <a:latin typeface="Arial"/>
                <a:cs typeface="Arial"/>
              </a:rPr>
              <a:t>→</a:t>
            </a:r>
            <a:r>
              <a:rPr lang="en-US" dirty="0" err="1" smtClean="0">
                <a:latin typeface="Cambria" pitchFamily="18" charset="0"/>
                <a:cs typeface="Arial"/>
              </a:rPr>
              <a:t>Fuzzy</a:t>
            </a:r>
            <a:r>
              <a:rPr lang="en-US" dirty="0" smtClean="0">
                <a:latin typeface="Cambria" pitchFamily="18" charset="0"/>
                <a:cs typeface="Arial"/>
              </a:rPr>
              <a:t> Overlay.</a:t>
            </a:r>
          </a:p>
          <a:p>
            <a:pPr marL="514350" lvl="1" indent="-514350">
              <a:buFont typeface="+mj-lt"/>
              <a:buAutoNum type="arabicPeriod"/>
            </a:pPr>
            <a:r>
              <a:rPr lang="en-US" dirty="0" smtClean="0">
                <a:solidFill>
                  <a:prstClr val="black"/>
                </a:solidFill>
                <a:latin typeface="Cambria" pitchFamily="18" charset="0"/>
                <a:cs typeface="Arial"/>
              </a:rPr>
              <a:t>Input all the variables into the </a:t>
            </a:r>
            <a:r>
              <a:rPr lang="en-US" i="1" dirty="0" smtClean="0">
                <a:solidFill>
                  <a:prstClr val="black"/>
                </a:solidFill>
                <a:latin typeface="Cambria" pitchFamily="18" charset="0"/>
                <a:cs typeface="Arial"/>
              </a:rPr>
              <a:t>Input </a:t>
            </a:r>
            <a:r>
              <a:rPr lang="en-US" i="1" dirty="0" err="1" smtClean="0">
                <a:solidFill>
                  <a:prstClr val="black"/>
                </a:solidFill>
                <a:latin typeface="Cambria" pitchFamily="18" charset="0"/>
                <a:cs typeface="Arial"/>
              </a:rPr>
              <a:t>Rasters</a:t>
            </a:r>
            <a:r>
              <a:rPr lang="en-US" dirty="0" smtClean="0">
                <a:solidFill>
                  <a:prstClr val="black"/>
                </a:solidFill>
                <a:latin typeface="Cambria" pitchFamily="18" charset="0"/>
                <a:cs typeface="Arial"/>
              </a:rPr>
              <a:t> window.</a:t>
            </a:r>
          </a:p>
          <a:p>
            <a:pPr marL="971550" lvl="2" indent="-514350">
              <a:buFont typeface="Arial" pitchFamily="34" charset="0"/>
              <a:buChar char="•"/>
            </a:pPr>
            <a:r>
              <a:rPr lang="en-US" sz="1200" dirty="0" smtClean="0">
                <a:solidFill>
                  <a:prstClr val="black"/>
                </a:solidFill>
                <a:latin typeface="Cambria" pitchFamily="18" charset="0"/>
                <a:cs typeface="Arial"/>
              </a:rPr>
              <a:t>Save the final risk map to your working folder.</a:t>
            </a:r>
          </a:p>
          <a:p>
            <a:pPr marL="971550" lvl="2" indent="-514350">
              <a:buFont typeface="Arial" pitchFamily="34" charset="0"/>
              <a:buChar char="•"/>
            </a:pPr>
            <a:r>
              <a:rPr lang="en-US" sz="1200" dirty="0" smtClean="0">
                <a:solidFill>
                  <a:prstClr val="black"/>
                </a:solidFill>
                <a:latin typeface="Cambria" pitchFamily="18" charset="0"/>
                <a:cs typeface="Arial"/>
              </a:rPr>
              <a:t>Change the overlay type to </a:t>
            </a:r>
            <a:r>
              <a:rPr lang="en-US" sz="1200" i="1" dirty="0" smtClean="0">
                <a:solidFill>
                  <a:prstClr val="black"/>
                </a:solidFill>
                <a:latin typeface="Cambria" pitchFamily="18" charset="0"/>
                <a:cs typeface="Arial"/>
              </a:rPr>
              <a:t>OR. </a:t>
            </a:r>
            <a:r>
              <a:rPr lang="en-US" sz="1200" dirty="0" smtClean="0">
                <a:solidFill>
                  <a:prstClr val="black"/>
                </a:solidFill>
                <a:latin typeface="Cambria" pitchFamily="18" charset="0"/>
                <a:cs typeface="Arial"/>
              </a:rPr>
              <a:t>Click</a:t>
            </a:r>
            <a:r>
              <a:rPr lang="en-US" sz="1200" i="1" dirty="0" smtClean="0">
                <a:solidFill>
                  <a:prstClr val="black"/>
                </a:solidFill>
                <a:latin typeface="Cambria" pitchFamily="18" charset="0"/>
                <a:cs typeface="Arial"/>
              </a:rPr>
              <a:t> OK.</a:t>
            </a:r>
          </a:p>
        </p:txBody>
      </p:sp>
      <p:sp>
        <p:nvSpPr>
          <p:cNvPr id="3" name="TextBox 2"/>
          <p:cNvSpPr txBox="1"/>
          <p:nvPr/>
        </p:nvSpPr>
        <p:spPr>
          <a:xfrm>
            <a:off x="273133" y="3199741"/>
            <a:ext cx="2826327" cy="3554819"/>
          </a:xfrm>
          <a:prstGeom prst="rect">
            <a:avLst/>
          </a:prstGeom>
          <a:noFill/>
          <a:ln>
            <a:solidFill>
              <a:schemeClr val="tx1"/>
            </a:solidFill>
          </a:ln>
        </p:spPr>
        <p:txBody>
          <a:bodyPr wrap="square" rtlCol="0">
            <a:spAutoFit/>
          </a:bodyPr>
          <a:lstStyle/>
          <a:p>
            <a:pPr marL="0" lvl="1"/>
            <a:r>
              <a:rPr lang="en-US" sz="1500" b="1" i="1" dirty="0">
                <a:latin typeface="Cambria" pitchFamily="18" charset="0"/>
              </a:rPr>
              <a:t>NOTE: </a:t>
            </a:r>
            <a:r>
              <a:rPr lang="en-US" sz="1500" dirty="0">
                <a:latin typeface="Cambria" pitchFamily="18" charset="0"/>
              </a:rPr>
              <a:t>It is strongly encouraged to read all of the help material on ArcGIS 10 Desktop Help online (</a:t>
            </a:r>
            <a:r>
              <a:rPr lang="en-US" sz="1500" dirty="0">
                <a:latin typeface="Cambria" pitchFamily="18" charset="0"/>
                <a:hlinkClick r:id="rId2"/>
              </a:rPr>
              <a:t>http://help.arcgis.com/en/arcgisdesktop/10.0/help/index.html#/What_is_ArcGIS_Desktop/00v200000005000000/</a:t>
            </a:r>
            <a:r>
              <a:rPr lang="en-US" sz="1500" dirty="0">
                <a:latin typeface="Cambria" pitchFamily="18" charset="0"/>
              </a:rPr>
              <a:t>).  There are five types of Fuzzy Overlay, which are all described in detail on ArcGIS 10 Desktop Help.  We also encourage you to run each type of overlay to understand </a:t>
            </a:r>
            <a:r>
              <a:rPr lang="en-US" sz="1500" dirty="0" smtClean="0">
                <a:latin typeface="Cambria" pitchFamily="18" charset="0"/>
              </a:rPr>
              <a:t>how </a:t>
            </a:r>
            <a:r>
              <a:rPr lang="en-US" sz="1500" dirty="0">
                <a:latin typeface="Cambria" pitchFamily="18" charset="0"/>
              </a:rPr>
              <a:t>various modeling techniques effect the outcome</a:t>
            </a:r>
            <a:r>
              <a:rPr lang="en-US" sz="1500" dirty="0" smtClean="0">
                <a:latin typeface="Cambria" pitchFamily="18" charset="0"/>
              </a:rPr>
              <a:t>.</a:t>
            </a:r>
            <a:endParaRPr lang="en-US" sz="1500" b="1" i="1" dirty="0">
              <a:latin typeface="Cambria" pitchFamily="18" charset="0"/>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475" y="2757464"/>
            <a:ext cx="2187175" cy="38994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164" y="3698325"/>
            <a:ext cx="3514250" cy="255764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358" y="5775841"/>
            <a:ext cx="1030131" cy="927904"/>
          </a:xfrm>
          <a:prstGeom prst="rect">
            <a:avLst/>
          </a:prstGeom>
        </p:spPr>
      </p:pic>
    </p:spTree>
    <p:extLst>
      <p:ext uri="{BB962C8B-B14F-4D97-AF65-F5344CB8AC3E}">
        <p14:creationId xmlns:p14="http://schemas.microsoft.com/office/powerpoint/2010/main" val="2754536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30272"/>
            <a:ext cx="8229600" cy="1143000"/>
          </a:xfrm>
        </p:spPr>
        <p:txBody>
          <a:bodyPr>
            <a:normAutofit fontScale="90000"/>
          </a:bodyPr>
          <a:lstStyle/>
          <a:p>
            <a:r>
              <a:rPr lang="en-US" dirty="0" smtClean="0">
                <a:latin typeface="Cambria" pitchFamily="18" charset="0"/>
              </a:rPr>
              <a:t>Fire Risk Maps: Evaluating Pre and Post Fuel Load</a:t>
            </a:r>
            <a:endParaRPr lang="en-US" dirty="0">
              <a:latin typeface="Cambria" pitchFamily="18" charset="0"/>
            </a:endParaRPr>
          </a:p>
        </p:txBody>
      </p:sp>
      <p:sp>
        <p:nvSpPr>
          <p:cNvPr id="4" name="Rectangle 3"/>
          <p:cNvSpPr/>
          <p:nvPr/>
        </p:nvSpPr>
        <p:spPr>
          <a:xfrm>
            <a:off x="95250" y="1075301"/>
            <a:ext cx="8915400" cy="5262979"/>
          </a:xfrm>
          <a:prstGeom prst="rect">
            <a:avLst/>
          </a:prstGeom>
        </p:spPr>
        <p:txBody>
          <a:bodyPr wrap="square">
            <a:spAutoFit/>
          </a:bodyPr>
          <a:lstStyle/>
          <a:p>
            <a:pPr marL="514350" lvl="1" indent="-514350">
              <a:buFont typeface="+mj-lt"/>
              <a:buAutoNum type="arabicPeriod"/>
            </a:pPr>
            <a:r>
              <a:rPr lang="en-US" dirty="0" smtClean="0">
                <a:latin typeface="Cambria" pitchFamily="18" charset="0"/>
              </a:rPr>
              <a:t>We looked at an alternative method to the solely depending on the LANDFIRE fuel map to get a better understanding of the fuel load before and after the fire at each location.</a:t>
            </a:r>
          </a:p>
          <a:p>
            <a:pPr marL="514350" lvl="1" indent="-514350">
              <a:buFont typeface="+mj-lt"/>
              <a:buAutoNum type="arabicPeriod"/>
            </a:pPr>
            <a:r>
              <a:rPr lang="en-US" dirty="0" smtClean="0">
                <a:solidFill>
                  <a:prstClr val="black"/>
                </a:solidFill>
                <a:latin typeface="Cambria" pitchFamily="18" charset="0"/>
                <a:cs typeface="Arial"/>
              </a:rPr>
              <a:t>For the pre-fire fuel fire risk, we used the clearest Landsat 5 images for both fire extent sites: 06/19/11 for the Juniper road fire and 02/20/11 for the Pains Bay Fire.  </a:t>
            </a:r>
          </a:p>
          <a:p>
            <a:pPr marL="514350" lvl="1" indent="-514350">
              <a:buFont typeface="+mj-lt"/>
              <a:buAutoNum type="arabicPeriod"/>
            </a:pPr>
            <a:r>
              <a:rPr lang="en-US" dirty="0" smtClean="0">
                <a:solidFill>
                  <a:prstClr val="black"/>
                </a:solidFill>
                <a:latin typeface="Cambria" pitchFamily="18" charset="0"/>
                <a:cs typeface="Arial"/>
              </a:rPr>
              <a:t>Both images were atmospherically corrected (refer to Slide 10), </a:t>
            </a:r>
            <a:r>
              <a:rPr lang="en-US" dirty="0" err="1" smtClean="0">
                <a:solidFill>
                  <a:prstClr val="black"/>
                </a:solidFill>
                <a:latin typeface="Cambria" pitchFamily="18" charset="0"/>
                <a:cs typeface="Arial"/>
              </a:rPr>
              <a:t>reprojected</a:t>
            </a:r>
            <a:r>
              <a:rPr lang="en-US" dirty="0" smtClean="0">
                <a:solidFill>
                  <a:prstClr val="black"/>
                </a:solidFill>
                <a:latin typeface="Cambria" pitchFamily="18" charset="0"/>
                <a:cs typeface="Arial"/>
              </a:rPr>
              <a:t> into WGS 84 UTM Zone 18N using the </a:t>
            </a:r>
            <a:r>
              <a:rPr lang="en-US" i="1" dirty="0" smtClean="0">
                <a:solidFill>
                  <a:prstClr val="black"/>
                </a:solidFill>
                <a:latin typeface="Cambria" pitchFamily="18" charset="0"/>
                <a:cs typeface="Arial"/>
              </a:rPr>
              <a:t>Project Raster</a:t>
            </a:r>
            <a:r>
              <a:rPr lang="en-US" dirty="0" smtClean="0">
                <a:solidFill>
                  <a:prstClr val="black"/>
                </a:solidFill>
                <a:latin typeface="Cambria" pitchFamily="18" charset="0"/>
                <a:cs typeface="Arial"/>
              </a:rPr>
              <a:t> tool, and an NDMI was calculated for both (refer to Slide 13).</a:t>
            </a:r>
          </a:p>
          <a:p>
            <a:pPr marL="514350" lvl="1" indent="-514350">
              <a:buFont typeface="+mj-lt"/>
              <a:buAutoNum type="arabicPeriod"/>
            </a:pPr>
            <a:r>
              <a:rPr lang="en-US" dirty="0" smtClean="0">
                <a:solidFill>
                  <a:prstClr val="black"/>
                </a:solidFill>
                <a:latin typeface="Cambria" pitchFamily="18" charset="0"/>
                <a:cs typeface="Arial"/>
              </a:rPr>
              <a:t>Using the Juniper Roads Fire an example, we first needed to correct for error and normalize the data to be comparable to the </a:t>
            </a:r>
            <a:r>
              <a:rPr lang="en-US" i="1" dirty="0" err="1" smtClean="0">
                <a:solidFill>
                  <a:prstClr val="black"/>
                </a:solidFill>
                <a:latin typeface="Cambria" pitchFamily="18" charset="0"/>
                <a:cs typeface="Arial"/>
              </a:rPr>
              <a:t>Fuel_Variable</a:t>
            </a:r>
            <a:r>
              <a:rPr lang="en-US" i="1" dirty="0" smtClean="0">
                <a:solidFill>
                  <a:prstClr val="black"/>
                </a:solidFill>
                <a:latin typeface="Cambria" pitchFamily="18" charset="0"/>
                <a:cs typeface="Arial"/>
              </a:rPr>
              <a:t>.  </a:t>
            </a:r>
            <a:r>
              <a:rPr lang="en-US" dirty="0" smtClean="0">
                <a:solidFill>
                  <a:prstClr val="black"/>
                </a:solidFill>
                <a:latin typeface="Cambria" pitchFamily="18" charset="0"/>
                <a:cs typeface="Arial"/>
              </a:rPr>
              <a:t>The NDMI image of the study area was then reclassified using the </a:t>
            </a:r>
            <a:r>
              <a:rPr lang="en-US" i="1" dirty="0" smtClean="0">
                <a:solidFill>
                  <a:prstClr val="black"/>
                </a:solidFill>
                <a:latin typeface="Cambria" pitchFamily="18" charset="0"/>
                <a:cs typeface="Arial"/>
              </a:rPr>
              <a:t>Reclassify</a:t>
            </a:r>
            <a:r>
              <a:rPr lang="en-US" dirty="0" smtClean="0">
                <a:solidFill>
                  <a:prstClr val="black"/>
                </a:solidFill>
                <a:latin typeface="Cambria" pitchFamily="18" charset="0"/>
                <a:cs typeface="Arial"/>
              </a:rPr>
              <a:t> tool.</a:t>
            </a:r>
          </a:p>
          <a:p>
            <a:pPr marL="971550" lvl="2"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Input Raster</a:t>
            </a:r>
            <a:r>
              <a:rPr lang="en-US" sz="1200" dirty="0" smtClean="0">
                <a:solidFill>
                  <a:prstClr val="black"/>
                </a:solidFill>
                <a:latin typeface="Cambria" pitchFamily="18" charset="0"/>
                <a:cs typeface="Arial"/>
              </a:rPr>
              <a:t> to </a:t>
            </a:r>
            <a:r>
              <a:rPr lang="en-US" sz="1200" i="1" dirty="0" err="1" smtClean="0">
                <a:solidFill>
                  <a:prstClr val="black"/>
                </a:solidFill>
                <a:latin typeface="Cambria" pitchFamily="18" charset="0"/>
                <a:cs typeface="Arial"/>
              </a:rPr>
              <a:t>Juniper_NDMI.tif</a:t>
            </a:r>
            <a:r>
              <a:rPr lang="en-US" sz="1200" dirty="0" smtClean="0">
                <a:solidFill>
                  <a:prstClr val="black"/>
                </a:solidFill>
                <a:latin typeface="Cambria" pitchFamily="18" charset="0"/>
                <a:cs typeface="Arial"/>
              </a:rPr>
              <a:t> (i.e. the NDMI image of the Juniper Road Study Area).</a:t>
            </a:r>
          </a:p>
          <a:p>
            <a:pPr marL="971550" lvl="2" indent="-514350">
              <a:buFont typeface="Arial" pitchFamily="34" charset="0"/>
              <a:buChar char="•"/>
            </a:pPr>
            <a:r>
              <a:rPr lang="en-US" sz="1200" dirty="0" smtClean="0">
                <a:solidFill>
                  <a:prstClr val="black"/>
                </a:solidFill>
                <a:latin typeface="Cambria" pitchFamily="18" charset="0"/>
                <a:cs typeface="Arial"/>
              </a:rPr>
              <a:t>Set the </a:t>
            </a:r>
            <a:r>
              <a:rPr lang="en-US" sz="1200" i="1" dirty="0" err="1" smtClean="0">
                <a:solidFill>
                  <a:prstClr val="black"/>
                </a:solidFill>
                <a:latin typeface="Cambria" pitchFamily="18" charset="0"/>
                <a:cs typeface="Arial"/>
              </a:rPr>
              <a:t>Reclass</a:t>
            </a:r>
            <a:r>
              <a:rPr lang="en-US" sz="1200" i="1" dirty="0" smtClean="0">
                <a:solidFill>
                  <a:prstClr val="black"/>
                </a:solidFill>
                <a:latin typeface="Cambria" pitchFamily="18" charset="0"/>
                <a:cs typeface="Arial"/>
              </a:rPr>
              <a:t> field</a:t>
            </a:r>
            <a:r>
              <a:rPr lang="en-US" sz="1200" dirty="0" smtClean="0">
                <a:solidFill>
                  <a:prstClr val="black"/>
                </a:solidFill>
                <a:latin typeface="Cambria" pitchFamily="18" charset="0"/>
                <a:cs typeface="Arial"/>
              </a:rPr>
              <a:t> to </a:t>
            </a:r>
            <a:r>
              <a:rPr lang="en-US" sz="1200" i="1" dirty="0" smtClean="0">
                <a:solidFill>
                  <a:prstClr val="black"/>
                </a:solidFill>
                <a:latin typeface="Cambria" pitchFamily="18" charset="0"/>
                <a:cs typeface="Arial"/>
              </a:rPr>
              <a:t>Value.</a:t>
            </a:r>
            <a:endParaRPr lang="en-US" sz="1200" dirty="0" smtClean="0">
              <a:solidFill>
                <a:prstClr val="black"/>
              </a:solidFill>
              <a:latin typeface="Cambria" pitchFamily="18" charset="0"/>
              <a:cs typeface="Arial"/>
            </a:endParaRPr>
          </a:p>
          <a:p>
            <a:pPr marL="971550" lvl="2" indent="-514350">
              <a:buFont typeface="Arial" pitchFamily="34" charset="0"/>
              <a:buChar char="•"/>
            </a:pPr>
            <a:r>
              <a:rPr lang="en-US" sz="1200" dirty="0" smtClean="0">
                <a:solidFill>
                  <a:prstClr val="black"/>
                </a:solidFill>
                <a:latin typeface="Cambria" pitchFamily="18" charset="0"/>
                <a:cs typeface="Arial"/>
              </a:rPr>
              <a:t>Click the </a:t>
            </a:r>
            <a:r>
              <a:rPr lang="en-US" sz="1200" i="1" dirty="0">
                <a:solidFill>
                  <a:prstClr val="black"/>
                </a:solidFill>
                <a:latin typeface="Cambria" pitchFamily="18" charset="0"/>
                <a:cs typeface="Arial"/>
              </a:rPr>
              <a:t>C</a:t>
            </a:r>
            <a:r>
              <a:rPr lang="en-US" sz="1200" i="1" dirty="0" smtClean="0">
                <a:solidFill>
                  <a:prstClr val="black"/>
                </a:solidFill>
                <a:latin typeface="Cambria" pitchFamily="18" charset="0"/>
                <a:cs typeface="Arial"/>
              </a:rPr>
              <a:t>lassify</a:t>
            </a:r>
            <a:r>
              <a:rPr lang="en-US" sz="1200" dirty="0" smtClean="0">
                <a:solidFill>
                  <a:prstClr val="black"/>
                </a:solidFill>
                <a:latin typeface="Cambria" pitchFamily="18" charset="0"/>
                <a:cs typeface="Arial"/>
              </a:rPr>
              <a:t> button, change the </a:t>
            </a:r>
            <a:r>
              <a:rPr lang="en-US" sz="1200" i="1" dirty="0" smtClean="0">
                <a:solidFill>
                  <a:prstClr val="black"/>
                </a:solidFill>
                <a:latin typeface="Cambria" pitchFamily="18" charset="0"/>
                <a:cs typeface="Arial"/>
              </a:rPr>
              <a:t>Classes </a:t>
            </a:r>
            <a:r>
              <a:rPr lang="en-US" sz="1200" dirty="0" smtClean="0">
                <a:solidFill>
                  <a:prstClr val="black"/>
                </a:solidFill>
                <a:latin typeface="Cambria" pitchFamily="18" charset="0"/>
                <a:cs typeface="Arial"/>
              </a:rPr>
              <a:t>to 3, and change the </a:t>
            </a:r>
            <a:r>
              <a:rPr lang="en-US" sz="1200" i="1" dirty="0">
                <a:solidFill>
                  <a:prstClr val="black"/>
                </a:solidFill>
                <a:latin typeface="Cambria" pitchFamily="18" charset="0"/>
                <a:cs typeface="Arial"/>
              </a:rPr>
              <a:t>B</a:t>
            </a:r>
            <a:r>
              <a:rPr lang="en-US" sz="1200" i="1" dirty="0" smtClean="0">
                <a:solidFill>
                  <a:prstClr val="black"/>
                </a:solidFill>
                <a:latin typeface="Cambria" pitchFamily="18" charset="0"/>
                <a:cs typeface="Arial"/>
              </a:rPr>
              <a:t>reak Values</a:t>
            </a:r>
            <a:r>
              <a:rPr lang="en-US" sz="1200" dirty="0" smtClean="0">
                <a:solidFill>
                  <a:prstClr val="black"/>
                </a:solidFill>
                <a:latin typeface="Cambria" pitchFamily="18" charset="0"/>
                <a:cs typeface="Arial"/>
              </a:rPr>
              <a:t> to </a:t>
            </a:r>
            <a:r>
              <a:rPr lang="en-US" sz="1200" i="1" dirty="0" smtClean="0">
                <a:solidFill>
                  <a:prstClr val="black"/>
                </a:solidFill>
                <a:latin typeface="Cambria" pitchFamily="18" charset="0"/>
                <a:cs typeface="Arial"/>
              </a:rPr>
              <a:t>-1 </a:t>
            </a:r>
            <a:r>
              <a:rPr lang="en-US" sz="1200" dirty="0" smtClean="0">
                <a:solidFill>
                  <a:prstClr val="black"/>
                </a:solidFill>
                <a:latin typeface="Cambria" pitchFamily="18" charset="0"/>
                <a:cs typeface="Arial"/>
              </a:rPr>
              <a:t>and</a:t>
            </a:r>
            <a:r>
              <a:rPr lang="en-US" sz="1200" i="1" dirty="0" smtClean="0">
                <a:solidFill>
                  <a:prstClr val="black"/>
                </a:solidFill>
                <a:latin typeface="Cambria" pitchFamily="18" charset="0"/>
                <a:cs typeface="Arial"/>
              </a:rPr>
              <a:t> 1. </a:t>
            </a:r>
            <a:r>
              <a:rPr lang="en-US" sz="1200" dirty="0" smtClean="0">
                <a:solidFill>
                  <a:prstClr val="black"/>
                </a:solidFill>
                <a:latin typeface="Cambria" pitchFamily="18" charset="0"/>
                <a:cs typeface="Arial"/>
              </a:rPr>
              <a:t>Click </a:t>
            </a:r>
            <a:r>
              <a:rPr lang="en-US" sz="1200" i="1" dirty="0" smtClean="0">
                <a:solidFill>
                  <a:prstClr val="black"/>
                </a:solidFill>
                <a:latin typeface="Cambria" pitchFamily="18" charset="0"/>
                <a:cs typeface="Arial"/>
              </a:rPr>
              <a:t>OK.</a:t>
            </a:r>
            <a:endParaRPr lang="en-US" sz="1200" dirty="0" smtClean="0">
              <a:solidFill>
                <a:prstClr val="black"/>
              </a:solidFill>
              <a:latin typeface="Cambria" pitchFamily="18" charset="0"/>
              <a:cs typeface="Arial"/>
            </a:endParaRPr>
          </a:p>
          <a:p>
            <a:pPr marL="971550" lvl="2" indent="-514350">
              <a:buFont typeface="Arial" pitchFamily="34" charset="0"/>
              <a:buChar char="•"/>
            </a:pPr>
            <a:r>
              <a:rPr lang="en-US" sz="1200" dirty="0" smtClean="0">
                <a:solidFill>
                  <a:prstClr val="black"/>
                </a:solidFill>
                <a:latin typeface="Cambria" pitchFamily="18" charset="0"/>
                <a:cs typeface="Arial"/>
              </a:rPr>
              <a:t>You should have three classes shown.  </a:t>
            </a:r>
          </a:p>
          <a:p>
            <a:pPr marL="1428750" lvl="3" indent="-514350">
              <a:buFont typeface="Arial" pitchFamily="34" charset="0"/>
              <a:buChar char="•"/>
            </a:pPr>
            <a:r>
              <a:rPr lang="en-US" sz="1200" dirty="0" smtClean="0">
                <a:solidFill>
                  <a:prstClr val="black"/>
                </a:solidFill>
                <a:latin typeface="Cambria" pitchFamily="18" charset="0"/>
                <a:cs typeface="Arial"/>
              </a:rPr>
              <a:t>All values less than </a:t>
            </a:r>
            <a:r>
              <a:rPr lang="en-US" sz="1200" i="1" dirty="0" smtClean="0">
                <a:solidFill>
                  <a:prstClr val="black"/>
                </a:solidFill>
                <a:latin typeface="Cambria" pitchFamily="18" charset="0"/>
                <a:cs typeface="Arial"/>
              </a:rPr>
              <a:t>-1</a:t>
            </a:r>
            <a:r>
              <a:rPr lang="en-US" sz="1200" dirty="0" smtClean="0">
                <a:solidFill>
                  <a:prstClr val="black"/>
                </a:solidFill>
                <a:latin typeface="Cambria" pitchFamily="18" charset="0"/>
                <a:cs typeface="Arial"/>
              </a:rPr>
              <a:t> should have the new value of </a:t>
            </a:r>
            <a:r>
              <a:rPr lang="en-US" sz="1200" i="1" dirty="0" err="1" smtClean="0">
                <a:solidFill>
                  <a:prstClr val="black"/>
                </a:solidFill>
                <a:latin typeface="Cambria" pitchFamily="18" charset="0"/>
                <a:cs typeface="Arial"/>
              </a:rPr>
              <a:t>NoData</a:t>
            </a:r>
            <a:r>
              <a:rPr lang="en-US" sz="1200" dirty="0" smtClean="0">
                <a:solidFill>
                  <a:prstClr val="black"/>
                </a:solidFill>
                <a:latin typeface="Cambria" pitchFamily="18" charset="0"/>
                <a:cs typeface="Arial"/>
              </a:rPr>
              <a:t>.  </a:t>
            </a:r>
          </a:p>
          <a:p>
            <a:pPr marL="1428750" lvl="3" indent="-514350">
              <a:buFont typeface="Arial" pitchFamily="34" charset="0"/>
              <a:buChar char="•"/>
            </a:pPr>
            <a:r>
              <a:rPr lang="en-US" sz="1200" dirty="0" smtClean="0">
                <a:solidFill>
                  <a:prstClr val="black"/>
                </a:solidFill>
                <a:latin typeface="Cambria" pitchFamily="18" charset="0"/>
                <a:cs typeface="Arial"/>
              </a:rPr>
              <a:t>All values between </a:t>
            </a:r>
            <a:r>
              <a:rPr lang="en-US" sz="1200" i="1" dirty="0" smtClean="0">
                <a:solidFill>
                  <a:prstClr val="black"/>
                </a:solidFill>
                <a:latin typeface="Cambria" pitchFamily="18" charset="0"/>
                <a:cs typeface="Arial"/>
              </a:rPr>
              <a:t>-1</a:t>
            </a:r>
            <a:r>
              <a:rPr lang="en-US" sz="1200" dirty="0" smtClean="0">
                <a:solidFill>
                  <a:prstClr val="black"/>
                </a:solidFill>
                <a:latin typeface="Cambria" pitchFamily="18" charset="0"/>
                <a:cs typeface="Arial"/>
              </a:rPr>
              <a:t> to </a:t>
            </a:r>
            <a:r>
              <a:rPr lang="en-US" sz="1200" i="1" dirty="0" smtClean="0">
                <a:solidFill>
                  <a:prstClr val="black"/>
                </a:solidFill>
                <a:latin typeface="Cambria" pitchFamily="18" charset="0"/>
                <a:cs typeface="Arial"/>
              </a:rPr>
              <a:t>1</a:t>
            </a:r>
            <a:r>
              <a:rPr lang="en-US" sz="1200" dirty="0" smtClean="0">
                <a:solidFill>
                  <a:prstClr val="black"/>
                </a:solidFill>
                <a:latin typeface="Cambria" pitchFamily="18" charset="0"/>
                <a:cs typeface="Arial"/>
              </a:rPr>
              <a:t> should have the value of 1.  </a:t>
            </a:r>
          </a:p>
          <a:p>
            <a:pPr marL="1428750" lvl="3" indent="-514350">
              <a:buFont typeface="Arial" pitchFamily="34" charset="0"/>
              <a:buChar char="•"/>
            </a:pPr>
            <a:r>
              <a:rPr lang="en-US" sz="1200" dirty="0">
                <a:solidFill>
                  <a:prstClr val="black"/>
                </a:solidFill>
                <a:latin typeface="Cambria" pitchFamily="18" charset="0"/>
                <a:cs typeface="Arial"/>
              </a:rPr>
              <a:t>All values </a:t>
            </a:r>
            <a:r>
              <a:rPr lang="en-US" sz="1200" dirty="0" smtClean="0">
                <a:solidFill>
                  <a:prstClr val="black"/>
                </a:solidFill>
                <a:latin typeface="Cambria" pitchFamily="18" charset="0"/>
                <a:cs typeface="Arial"/>
              </a:rPr>
              <a:t>greater </a:t>
            </a:r>
            <a:r>
              <a:rPr lang="en-US" sz="1200" dirty="0">
                <a:solidFill>
                  <a:prstClr val="black"/>
                </a:solidFill>
                <a:latin typeface="Cambria" pitchFamily="18" charset="0"/>
                <a:cs typeface="Arial"/>
              </a:rPr>
              <a:t>than </a:t>
            </a:r>
            <a:r>
              <a:rPr lang="en-US" sz="1200" i="1" dirty="0" smtClean="0">
                <a:solidFill>
                  <a:prstClr val="black"/>
                </a:solidFill>
                <a:latin typeface="Cambria" pitchFamily="18" charset="0"/>
                <a:cs typeface="Arial"/>
              </a:rPr>
              <a:t>1</a:t>
            </a:r>
            <a:r>
              <a:rPr lang="en-US" sz="1200" dirty="0" smtClean="0">
                <a:solidFill>
                  <a:prstClr val="black"/>
                </a:solidFill>
                <a:latin typeface="Cambria" pitchFamily="18" charset="0"/>
                <a:cs typeface="Arial"/>
              </a:rPr>
              <a:t> </a:t>
            </a:r>
            <a:r>
              <a:rPr lang="en-US" sz="1200" dirty="0">
                <a:solidFill>
                  <a:prstClr val="black"/>
                </a:solidFill>
                <a:latin typeface="Cambria" pitchFamily="18" charset="0"/>
                <a:cs typeface="Arial"/>
              </a:rPr>
              <a:t>should have the new value of </a:t>
            </a:r>
            <a:r>
              <a:rPr lang="en-US" sz="1200" i="1" dirty="0" err="1">
                <a:solidFill>
                  <a:prstClr val="black"/>
                </a:solidFill>
                <a:latin typeface="Cambria" pitchFamily="18" charset="0"/>
                <a:cs typeface="Arial"/>
              </a:rPr>
              <a:t>NoData</a:t>
            </a:r>
            <a:r>
              <a:rPr lang="en-US" sz="1200" dirty="0">
                <a:solidFill>
                  <a:prstClr val="black"/>
                </a:solidFill>
                <a:latin typeface="Cambria" pitchFamily="18" charset="0"/>
                <a:cs typeface="Arial"/>
              </a:rPr>
              <a:t>.  </a:t>
            </a:r>
            <a:endParaRPr lang="en-US" sz="1200" dirty="0" smtClean="0">
              <a:solidFill>
                <a:prstClr val="black"/>
              </a:solidFill>
              <a:latin typeface="Cambria" pitchFamily="18" charset="0"/>
              <a:cs typeface="Arial"/>
            </a:endParaRPr>
          </a:p>
          <a:p>
            <a:pPr marL="1428750" lvl="3" indent="-514350">
              <a:buFont typeface="Arial" pitchFamily="34" charset="0"/>
              <a:buChar char="•"/>
            </a:pPr>
            <a:r>
              <a:rPr lang="en-US" sz="1200" dirty="0" smtClean="0">
                <a:solidFill>
                  <a:prstClr val="black"/>
                </a:solidFill>
                <a:latin typeface="Cambria" pitchFamily="18" charset="0"/>
                <a:cs typeface="Arial"/>
              </a:rPr>
              <a:t>All values of </a:t>
            </a:r>
            <a:r>
              <a:rPr lang="en-US" sz="1200" i="1" dirty="0" err="1" smtClean="0">
                <a:solidFill>
                  <a:prstClr val="black"/>
                </a:solidFill>
                <a:latin typeface="Cambria" pitchFamily="18" charset="0"/>
                <a:cs typeface="Arial"/>
              </a:rPr>
              <a:t>NoData</a:t>
            </a:r>
            <a:r>
              <a:rPr lang="en-US" sz="1200" dirty="0">
                <a:solidFill>
                  <a:prstClr val="black"/>
                </a:solidFill>
                <a:latin typeface="Cambria" pitchFamily="18" charset="0"/>
                <a:cs typeface="Arial"/>
              </a:rPr>
              <a:t> s</a:t>
            </a:r>
            <a:r>
              <a:rPr lang="en-US" sz="1200" dirty="0" smtClean="0">
                <a:solidFill>
                  <a:prstClr val="black"/>
                </a:solidFill>
                <a:latin typeface="Cambria" pitchFamily="18" charset="0"/>
                <a:cs typeface="Arial"/>
              </a:rPr>
              <a:t>hould remain </a:t>
            </a:r>
            <a:r>
              <a:rPr lang="en-US" sz="1200" i="1" dirty="0" err="1" smtClean="0">
                <a:solidFill>
                  <a:prstClr val="black"/>
                </a:solidFill>
                <a:latin typeface="Cambria" pitchFamily="18" charset="0"/>
                <a:cs typeface="Arial"/>
              </a:rPr>
              <a:t>NoData</a:t>
            </a:r>
            <a:r>
              <a:rPr lang="en-US" sz="1200" i="1" dirty="0" smtClean="0">
                <a:solidFill>
                  <a:prstClr val="black"/>
                </a:solidFill>
                <a:latin typeface="Cambria" pitchFamily="18" charset="0"/>
                <a:cs typeface="Arial"/>
              </a:rPr>
              <a:t>.</a:t>
            </a:r>
          </a:p>
          <a:p>
            <a:pPr marL="971550" lvl="2" indent="-514350">
              <a:buFont typeface="Arial" pitchFamily="34" charset="0"/>
              <a:buChar char="•"/>
            </a:pPr>
            <a:r>
              <a:rPr lang="en-US" sz="1200" dirty="0" smtClean="0">
                <a:solidFill>
                  <a:prstClr val="black"/>
                </a:solidFill>
                <a:latin typeface="Cambria" pitchFamily="18" charset="0"/>
                <a:cs typeface="Arial"/>
              </a:rPr>
              <a:t>Save to your working folder and label this layer as </a:t>
            </a:r>
            <a:r>
              <a:rPr lang="en-US" sz="1200" i="1" dirty="0" err="1" smtClean="0">
                <a:solidFill>
                  <a:prstClr val="black"/>
                </a:solidFill>
                <a:latin typeface="Cambria" pitchFamily="18" charset="0"/>
                <a:cs typeface="Arial"/>
              </a:rPr>
              <a:t>Juni_bool.tif</a:t>
            </a:r>
            <a:r>
              <a:rPr lang="en-US" sz="1200" i="1" dirty="0" smtClean="0">
                <a:solidFill>
                  <a:prstClr val="black"/>
                </a:solidFill>
                <a:latin typeface="Cambria" pitchFamily="18" charset="0"/>
                <a:cs typeface="Arial"/>
              </a:rPr>
              <a:t>.</a:t>
            </a:r>
          </a:p>
          <a:p>
            <a:pPr marL="514350" lvl="1" indent="-514350">
              <a:buFont typeface="+mj-lt"/>
              <a:buAutoNum type="arabicPeriod"/>
            </a:pPr>
            <a:r>
              <a:rPr lang="en-US" dirty="0" smtClean="0">
                <a:solidFill>
                  <a:prstClr val="black"/>
                </a:solidFill>
                <a:latin typeface="Cambria" pitchFamily="18" charset="0"/>
                <a:cs typeface="Arial"/>
              </a:rPr>
              <a:t>Open </a:t>
            </a:r>
            <a:r>
              <a:rPr lang="en-US" i="1" dirty="0" smtClean="0">
                <a:solidFill>
                  <a:prstClr val="black"/>
                </a:solidFill>
                <a:latin typeface="Cambria" pitchFamily="18" charset="0"/>
                <a:cs typeface="Arial"/>
              </a:rPr>
              <a:t>Raster Calculator</a:t>
            </a:r>
            <a:r>
              <a:rPr lang="en-US" dirty="0" smtClean="0">
                <a:solidFill>
                  <a:prstClr val="black"/>
                </a:solidFill>
                <a:latin typeface="Cambria" pitchFamily="18" charset="0"/>
                <a:cs typeface="Arial"/>
              </a:rPr>
              <a:t> and enter the expression: </a:t>
            </a:r>
            <a:r>
              <a:rPr lang="en-US" i="1" dirty="0" smtClean="0">
                <a:solidFill>
                  <a:prstClr val="black"/>
                </a:solidFill>
                <a:latin typeface="Cambria" pitchFamily="18" charset="0"/>
                <a:cs typeface="Arial"/>
              </a:rPr>
              <a:t>Float(“</a:t>
            </a:r>
            <a:r>
              <a:rPr lang="en-US" i="1" dirty="0" err="1" smtClean="0">
                <a:solidFill>
                  <a:prstClr val="black"/>
                </a:solidFill>
                <a:latin typeface="Cambria" pitchFamily="18" charset="0"/>
                <a:cs typeface="Arial"/>
              </a:rPr>
              <a:t>Juni_bool</a:t>
            </a:r>
            <a:r>
              <a:rPr lang="en-US" i="1" dirty="0" smtClean="0">
                <a:solidFill>
                  <a:prstClr val="black"/>
                </a:solidFill>
                <a:latin typeface="Cambria" pitchFamily="18" charset="0"/>
                <a:cs typeface="Arial"/>
              </a:rPr>
              <a:t>”*”</a:t>
            </a:r>
            <a:r>
              <a:rPr lang="en-US" i="1" dirty="0" err="1" smtClean="0">
                <a:solidFill>
                  <a:prstClr val="black"/>
                </a:solidFill>
                <a:latin typeface="Cambria" pitchFamily="18" charset="0"/>
                <a:cs typeface="Arial"/>
              </a:rPr>
              <a:t>Juniper_NDMI</a:t>
            </a:r>
            <a:r>
              <a:rPr lang="en-US" i="1" dirty="0" smtClean="0">
                <a:solidFill>
                  <a:prstClr val="black"/>
                </a:solidFill>
                <a:latin typeface="Cambria" pitchFamily="18" charset="0"/>
                <a:cs typeface="Arial"/>
              </a:rPr>
              <a:t>”).</a:t>
            </a:r>
          </a:p>
          <a:p>
            <a:pPr marL="971550" lvl="2" indent="-514350">
              <a:buFont typeface="Arial" pitchFamily="34" charset="0"/>
              <a:buChar char="•"/>
            </a:pPr>
            <a:r>
              <a:rPr lang="en-US" sz="1200" dirty="0">
                <a:solidFill>
                  <a:prstClr val="black"/>
                </a:solidFill>
                <a:latin typeface="Cambria" pitchFamily="18" charset="0"/>
                <a:cs typeface="Arial"/>
              </a:rPr>
              <a:t>Set </a:t>
            </a:r>
            <a:r>
              <a:rPr lang="en-US" sz="1200" dirty="0" smtClean="0">
                <a:solidFill>
                  <a:prstClr val="black"/>
                </a:solidFill>
                <a:latin typeface="Cambria" pitchFamily="18" charset="0"/>
                <a:cs typeface="Arial"/>
              </a:rPr>
              <a:t>output to your working folder and label the new layer as </a:t>
            </a:r>
            <a:r>
              <a:rPr lang="en-US" sz="1200" i="1" dirty="0" smtClean="0">
                <a:solidFill>
                  <a:prstClr val="black"/>
                </a:solidFill>
                <a:latin typeface="Cambria" pitchFamily="18" charset="0"/>
                <a:cs typeface="Arial"/>
              </a:rPr>
              <a:t>Juniper_NDMI2.tif.</a:t>
            </a:r>
            <a:endParaRPr lang="en-US" sz="1200" dirty="0">
              <a:solidFill>
                <a:prstClr val="black"/>
              </a:solidFill>
              <a:latin typeface="Cambria" pitchFamily="18" charset="0"/>
              <a:cs typeface="Arial"/>
            </a:endParaRPr>
          </a:p>
        </p:txBody>
      </p:sp>
    </p:spTree>
    <p:extLst>
      <p:ext uri="{BB962C8B-B14F-4D97-AF65-F5344CB8AC3E}">
        <p14:creationId xmlns:p14="http://schemas.microsoft.com/office/powerpoint/2010/main" val="7025577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30272"/>
            <a:ext cx="8229600" cy="1143000"/>
          </a:xfrm>
        </p:spPr>
        <p:txBody>
          <a:bodyPr>
            <a:normAutofit fontScale="90000"/>
          </a:bodyPr>
          <a:lstStyle/>
          <a:p>
            <a:r>
              <a:rPr lang="en-US" dirty="0" smtClean="0">
                <a:latin typeface="Cambria" pitchFamily="18" charset="0"/>
              </a:rPr>
              <a:t>Fire Risk Maps: Evaluating Pre and Post Fuel Load</a:t>
            </a:r>
            <a:endParaRPr lang="en-US" dirty="0">
              <a:latin typeface="Cambria" pitchFamily="18" charset="0"/>
            </a:endParaRPr>
          </a:p>
        </p:txBody>
      </p:sp>
      <p:sp>
        <p:nvSpPr>
          <p:cNvPr id="4" name="Rectangle 3"/>
          <p:cNvSpPr/>
          <p:nvPr/>
        </p:nvSpPr>
        <p:spPr>
          <a:xfrm>
            <a:off x="95250" y="1175222"/>
            <a:ext cx="8915400" cy="5355312"/>
          </a:xfrm>
          <a:prstGeom prst="rect">
            <a:avLst/>
          </a:prstGeom>
        </p:spPr>
        <p:txBody>
          <a:bodyPr wrap="square">
            <a:spAutoFit/>
          </a:bodyPr>
          <a:lstStyle/>
          <a:p>
            <a:pPr marL="514350" lvl="1" indent="-514350">
              <a:buFont typeface="+mj-lt"/>
              <a:buAutoNum type="arabicPeriod" startAt="6"/>
            </a:pPr>
            <a:r>
              <a:rPr lang="en-US" dirty="0" smtClean="0">
                <a:latin typeface="Cambria" pitchFamily="18" charset="0"/>
              </a:rPr>
              <a:t>Open </a:t>
            </a:r>
            <a:r>
              <a:rPr lang="en-US" i="1" dirty="0" smtClean="0">
                <a:latin typeface="Cambria" pitchFamily="18" charset="0"/>
              </a:rPr>
              <a:t>Raster Calculator</a:t>
            </a:r>
            <a:r>
              <a:rPr lang="en-US" dirty="0" smtClean="0">
                <a:latin typeface="Cambria" pitchFamily="18" charset="0"/>
              </a:rPr>
              <a:t> and </a:t>
            </a:r>
            <a:r>
              <a:rPr lang="en-US" dirty="0">
                <a:solidFill>
                  <a:prstClr val="black"/>
                </a:solidFill>
                <a:latin typeface="Cambria" pitchFamily="18" charset="0"/>
                <a:cs typeface="Arial"/>
              </a:rPr>
              <a:t>enter the expression: </a:t>
            </a:r>
            <a:r>
              <a:rPr lang="en-US" i="1" dirty="0">
                <a:solidFill>
                  <a:prstClr val="black"/>
                </a:solidFill>
                <a:latin typeface="Cambria" pitchFamily="18" charset="0"/>
                <a:cs typeface="Arial"/>
              </a:rPr>
              <a:t>Float</a:t>
            </a:r>
            <a:r>
              <a:rPr lang="en-US" i="1" dirty="0" smtClean="0">
                <a:solidFill>
                  <a:prstClr val="black"/>
                </a:solidFill>
                <a:latin typeface="Cambria" pitchFamily="18" charset="0"/>
                <a:cs typeface="Arial"/>
              </a:rPr>
              <a:t>(“Juniper_NDMI2”*-1).</a:t>
            </a:r>
            <a:endParaRPr lang="en-US" i="1" dirty="0">
              <a:solidFill>
                <a:prstClr val="black"/>
              </a:solidFill>
              <a:latin typeface="Cambria" pitchFamily="18" charset="0"/>
              <a:cs typeface="Arial"/>
            </a:endParaRP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err="1" smtClean="0">
                <a:solidFill>
                  <a:prstClr val="black"/>
                </a:solidFill>
                <a:latin typeface="Cambria" pitchFamily="18" charset="0"/>
                <a:cs typeface="Arial"/>
              </a:rPr>
              <a:t>Juniper_NDMI_reverse.tif</a:t>
            </a:r>
            <a:r>
              <a:rPr lang="en-US" sz="1200" i="1" dirty="0">
                <a:solidFill>
                  <a:prstClr val="black"/>
                </a:solidFill>
                <a:latin typeface="Cambria" pitchFamily="18" charset="0"/>
                <a:cs typeface="Arial"/>
              </a:rPr>
              <a:t>.</a:t>
            </a:r>
            <a:endParaRPr lang="en-US" sz="1200" dirty="0">
              <a:solidFill>
                <a:prstClr val="black"/>
              </a:solidFill>
              <a:latin typeface="Cambria" pitchFamily="18" charset="0"/>
              <a:cs typeface="Arial"/>
            </a:endParaRPr>
          </a:p>
          <a:p>
            <a:pPr marL="514350" lvl="1" indent="-514350">
              <a:buFont typeface="+mj-lt"/>
              <a:buAutoNum type="arabicPeriod" startAt="6"/>
            </a:pPr>
            <a:r>
              <a:rPr lang="en-US" dirty="0" smtClean="0">
                <a:latin typeface="Cambria" pitchFamily="18" charset="0"/>
              </a:rPr>
              <a:t>Open </a:t>
            </a:r>
            <a:r>
              <a:rPr lang="en-US" i="1" dirty="0">
                <a:latin typeface="Cambria" pitchFamily="18" charset="0"/>
              </a:rPr>
              <a:t>Raster Calculator</a:t>
            </a:r>
            <a:r>
              <a:rPr lang="en-US" dirty="0">
                <a:latin typeface="Cambria" pitchFamily="18" charset="0"/>
              </a:rPr>
              <a:t> and </a:t>
            </a:r>
            <a:r>
              <a:rPr lang="en-US" dirty="0">
                <a:solidFill>
                  <a:prstClr val="black"/>
                </a:solidFill>
                <a:latin typeface="Cambria" pitchFamily="18" charset="0"/>
                <a:cs typeface="Arial"/>
              </a:rPr>
              <a:t>enter the expression: </a:t>
            </a:r>
            <a:r>
              <a:rPr lang="en-US" i="1" dirty="0">
                <a:solidFill>
                  <a:prstClr val="black"/>
                </a:solidFill>
                <a:latin typeface="Cambria" pitchFamily="18" charset="0"/>
                <a:cs typeface="Arial"/>
              </a:rPr>
              <a:t>Float(“</a:t>
            </a:r>
            <a:r>
              <a:rPr lang="en-US" i="1" dirty="0" smtClean="0">
                <a:solidFill>
                  <a:prstClr val="black"/>
                </a:solidFill>
                <a:latin typeface="Cambria" pitchFamily="18" charset="0"/>
                <a:cs typeface="Arial"/>
              </a:rPr>
              <a:t>Juniper_NDMI_reverse”+1).</a:t>
            </a:r>
            <a:endParaRPr lang="en-US" i="1" dirty="0">
              <a:solidFill>
                <a:prstClr val="black"/>
              </a:solidFill>
              <a:latin typeface="Cambria" pitchFamily="18" charset="0"/>
              <a:cs typeface="Arial"/>
            </a:endParaRP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smtClean="0">
                <a:solidFill>
                  <a:prstClr val="black"/>
                </a:solidFill>
                <a:latin typeface="Cambria" pitchFamily="18" charset="0"/>
                <a:cs typeface="Arial"/>
              </a:rPr>
              <a:t>Juniper_NDMI_reverse_pl1.tif</a:t>
            </a:r>
            <a:r>
              <a:rPr lang="en-US" sz="1200" i="1" dirty="0">
                <a:solidFill>
                  <a:prstClr val="black"/>
                </a:solidFill>
                <a:latin typeface="Cambria" pitchFamily="18" charset="0"/>
                <a:cs typeface="Arial"/>
              </a:rPr>
              <a:t>.</a:t>
            </a:r>
            <a:endParaRPr lang="en-US" sz="1200" dirty="0">
              <a:solidFill>
                <a:prstClr val="black"/>
              </a:solidFill>
              <a:latin typeface="Cambria" pitchFamily="18" charset="0"/>
              <a:cs typeface="Arial"/>
            </a:endParaRPr>
          </a:p>
          <a:p>
            <a:pPr marL="514350" lvl="1" indent="-514350">
              <a:buFont typeface="+mj-lt"/>
              <a:buAutoNum type="arabicPeriod" startAt="6"/>
            </a:pPr>
            <a:r>
              <a:rPr lang="en-US" dirty="0">
                <a:latin typeface="Cambria" pitchFamily="18" charset="0"/>
              </a:rPr>
              <a:t>Open </a:t>
            </a:r>
            <a:r>
              <a:rPr lang="en-US" i="1" dirty="0">
                <a:latin typeface="Cambria" pitchFamily="18" charset="0"/>
              </a:rPr>
              <a:t>Raster Calculator</a:t>
            </a:r>
            <a:r>
              <a:rPr lang="en-US" dirty="0">
                <a:latin typeface="Cambria" pitchFamily="18" charset="0"/>
              </a:rPr>
              <a:t> and </a:t>
            </a:r>
            <a:r>
              <a:rPr lang="en-US" dirty="0">
                <a:solidFill>
                  <a:prstClr val="black"/>
                </a:solidFill>
                <a:latin typeface="Cambria" pitchFamily="18" charset="0"/>
                <a:cs typeface="Arial"/>
              </a:rPr>
              <a:t>enter the expression: </a:t>
            </a:r>
            <a:r>
              <a:rPr lang="en-US" i="1" dirty="0">
                <a:solidFill>
                  <a:prstClr val="black"/>
                </a:solidFill>
                <a:latin typeface="Cambria" pitchFamily="18" charset="0"/>
                <a:cs typeface="Arial"/>
              </a:rPr>
              <a:t>Float</a:t>
            </a:r>
            <a:r>
              <a:rPr lang="en-US" i="1" dirty="0" smtClean="0">
                <a:solidFill>
                  <a:prstClr val="black"/>
                </a:solidFill>
                <a:latin typeface="Cambria" pitchFamily="18" charset="0"/>
                <a:cs typeface="Arial"/>
              </a:rPr>
              <a:t>(“Juniper_NDMI_reverse_pl1”/2).</a:t>
            </a:r>
            <a:endParaRPr lang="en-US" i="1" dirty="0">
              <a:solidFill>
                <a:prstClr val="black"/>
              </a:solidFill>
              <a:latin typeface="Cambria" pitchFamily="18" charset="0"/>
              <a:cs typeface="Arial"/>
            </a:endParaRP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err="1" smtClean="0">
                <a:solidFill>
                  <a:prstClr val="black"/>
                </a:solidFill>
                <a:latin typeface="Cambria" pitchFamily="18" charset="0"/>
                <a:cs typeface="Arial"/>
              </a:rPr>
              <a:t>Juniper_NDMI_normalized.tif</a:t>
            </a:r>
            <a:r>
              <a:rPr lang="en-US" sz="1200" i="1" dirty="0">
                <a:solidFill>
                  <a:prstClr val="black"/>
                </a:solidFill>
                <a:latin typeface="Cambria" pitchFamily="18" charset="0"/>
                <a:cs typeface="Arial"/>
              </a:rPr>
              <a:t>.</a:t>
            </a:r>
            <a:endParaRPr lang="en-US" sz="1200" dirty="0">
              <a:solidFill>
                <a:prstClr val="black"/>
              </a:solidFill>
              <a:latin typeface="Cambria" pitchFamily="18" charset="0"/>
              <a:cs typeface="Arial"/>
            </a:endParaRPr>
          </a:p>
          <a:p>
            <a:pPr marL="514350" lvl="1" indent="-514350">
              <a:buFont typeface="+mj-lt"/>
              <a:buAutoNum type="arabicPeriod" startAt="6"/>
            </a:pPr>
            <a:r>
              <a:rPr lang="en-US" dirty="0" smtClean="0">
                <a:latin typeface="Cambria" pitchFamily="18" charset="0"/>
              </a:rPr>
              <a:t>Open </a:t>
            </a:r>
            <a:r>
              <a:rPr lang="en-US" i="1" dirty="0">
                <a:latin typeface="Cambria" pitchFamily="18" charset="0"/>
              </a:rPr>
              <a:t>Raster Calculator</a:t>
            </a:r>
            <a:r>
              <a:rPr lang="en-US" dirty="0">
                <a:latin typeface="Cambria" pitchFamily="18" charset="0"/>
              </a:rPr>
              <a:t> and </a:t>
            </a:r>
            <a:r>
              <a:rPr lang="en-US" dirty="0">
                <a:solidFill>
                  <a:prstClr val="black"/>
                </a:solidFill>
                <a:latin typeface="Cambria" pitchFamily="18" charset="0"/>
                <a:cs typeface="Arial"/>
              </a:rPr>
              <a:t>enter the expression: </a:t>
            </a:r>
            <a:r>
              <a:rPr lang="en-US" i="1" dirty="0">
                <a:solidFill>
                  <a:prstClr val="black"/>
                </a:solidFill>
                <a:latin typeface="Cambria" pitchFamily="18" charset="0"/>
                <a:cs typeface="Arial"/>
              </a:rPr>
              <a:t>Float(“</a:t>
            </a:r>
            <a:r>
              <a:rPr lang="en-US" i="1" dirty="0" smtClean="0">
                <a:solidFill>
                  <a:prstClr val="black"/>
                </a:solidFill>
                <a:latin typeface="Cambria" pitchFamily="18" charset="0"/>
                <a:cs typeface="Arial"/>
              </a:rPr>
              <a:t>Juniper_NDMI_normalized”+“</a:t>
            </a:r>
            <a:r>
              <a:rPr lang="en-US" i="1" dirty="0" err="1" smtClean="0">
                <a:solidFill>
                  <a:prstClr val="black"/>
                </a:solidFill>
                <a:latin typeface="Cambria" pitchFamily="18" charset="0"/>
                <a:cs typeface="Arial"/>
              </a:rPr>
              <a:t>Fuel_Variable</a:t>
            </a:r>
            <a:r>
              <a:rPr lang="en-US" i="1" dirty="0" smtClean="0">
                <a:solidFill>
                  <a:prstClr val="black"/>
                </a:solidFill>
                <a:latin typeface="Cambria" pitchFamily="18" charset="0"/>
                <a:cs typeface="Arial"/>
              </a:rPr>
              <a:t>”).</a:t>
            </a:r>
            <a:endParaRPr lang="en-US" i="1" dirty="0">
              <a:solidFill>
                <a:prstClr val="black"/>
              </a:solidFill>
              <a:latin typeface="Cambria" pitchFamily="18" charset="0"/>
              <a:cs typeface="Arial"/>
            </a:endParaRP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err="1" smtClean="0">
                <a:solidFill>
                  <a:prstClr val="black"/>
                </a:solidFill>
                <a:latin typeface="Cambria" pitchFamily="18" charset="0"/>
                <a:cs typeface="Arial"/>
              </a:rPr>
              <a:t>Juniper_Fuel_NDMI.tif</a:t>
            </a:r>
            <a:r>
              <a:rPr lang="en-US" sz="1200" i="1" dirty="0">
                <a:solidFill>
                  <a:prstClr val="black"/>
                </a:solidFill>
                <a:latin typeface="Cambria" pitchFamily="18" charset="0"/>
                <a:cs typeface="Arial"/>
              </a:rPr>
              <a:t>.</a:t>
            </a:r>
            <a:endParaRPr lang="en-US" sz="1200" dirty="0">
              <a:solidFill>
                <a:prstClr val="black"/>
              </a:solidFill>
              <a:latin typeface="Cambria" pitchFamily="18" charset="0"/>
              <a:cs typeface="Arial"/>
            </a:endParaRPr>
          </a:p>
          <a:p>
            <a:pPr marL="514350" lvl="1" indent="-514350">
              <a:buFont typeface="+mj-lt"/>
              <a:buAutoNum type="arabicPeriod" startAt="6"/>
            </a:pPr>
            <a:r>
              <a:rPr lang="en-US" dirty="0">
                <a:latin typeface="Cambria" pitchFamily="18" charset="0"/>
              </a:rPr>
              <a:t>Open </a:t>
            </a:r>
            <a:r>
              <a:rPr lang="en-US" i="1" dirty="0" smtClean="0">
                <a:latin typeface="Cambria" pitchFamily="18" charset="0"/>
              </a:rPr>
              <a:t>Fuzzy Membership </a:t>
            </a:r>
            <a:r>
              <a:rPr lang="en-US" dirty="0" smtClean="0">
                <a:latin typeface="Cambria" pitchFamily="18" charset="0"/>
              </a:rPr>
              <a:t>and </a:t>
            </a:r>
            <a:r>
              <a:rPr lang="en-US" dirty="0" smtClean="0">
                <a:solidFill>
                  <a:prstClr val="black"/>
                </a:solidFill>
                <a:latin typeface="Cambria" pitchFamily="18" charset="0"/>
                <a:cs typeface="Arial"/>
              </a:rPr>
              <a:t>set the </a:t>
            </a:r>
            <a:r>
              <a:rPr lang="en-US" i="1" dirty="0" smtClean="0">
                <a:solidFill>
                  <a:prstClr val="black"/>
                </a:solidFill>
                <a:latin typeface="Cambria" pitchFamily="18" charset="0"/>
                <a:cs typeface="Arial"/>
              </a:rPr>
              <a:t>Input raster </a:t>
            </a:r>
            <a:r>
              <a:rPr lang="en-US" dirty="0" smtClean="0">
                <a:solidFill>
                  <a:prstClr val="black"/>
                </a:solidFill>
                <a:latin typeface="Cambria" pitchFamily="18" charset="0"/>
                <a:cs typeface="Arial"/>
              </a:rPr>
              <a:t>as </a:t>
            </a:r>
            <a:r>
              <a:rPr lang="en-US" i="1" dirty="0" err="1" smtClean="0">
                <a:solidFill>
                  <a:prstClr val="black"/>
                </a:solidFill>
                <a:latin typeface="Cambria" pitchFamily="18" charset="0"/>
                <a:cs typeface="Arial"/>
              </a:rPr>
              <a:t>Juniper_Fuel_NDMI</a:t>
            </a:r>
            <a:r>
              <a:rPr lang="en-US" i="1" dirty="0" smtClean="0">
                <a:solidFill>
                  <a:prstClr val="black"/>
                </a:solidFill>
                <a:latin typeface="Cambria" pitchFamily="18" charset="0"/>
                <a:cs typeface="Arial"/>
              </a:rPr>
              <a:t>.</a:t>
            </a:r>
            <a:r>
              <a:rPr lang="en-US" dirty="0" smtClean="0">
                <a:solidFill>
                  <a:prstClr val="black"/>
                </a:solidFill>
                <a:latin typeface="Cambria" pitchFamily="18" charset="0"/>
                <a:cs typeface="Arial"/>
              </a:rPr>
              <a:t> </a:t>
            </a:r>
            <a:endParaRPr lang="en-US" i="1" dirty="0">
              <a:solidFill>
                <a:prstClr val="black"/>
              </a:solidFill>
              <a:latin typeface="Cambria" pitchFamily="18" charset="0"/>
              <a:cs typeface="Arial"/>
            </a:endParaRP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err="1" smtClean="0">
                <a:solidFill>
                  <a:prstClr val="black"/>
                </a:solidFill>
                <a:latin typeface="Cambria" pitchFamily="18" charset="0"/>
                <a:cs typeface="Arial"/>
              </a:rPr>
              <a:t>Juniper_prefire_Fuel.tif</a:t>
            </a:r>
            <a:r>
              <a:rPr lang="en-US" sz="1200" i="1" dirty="0" smtClean="0">
                <a:solidFill>
                  <a:prstClr val="black"/>
                </a:solidFill>
                <a:latin typeface="Cambria" pitchFamily="18" charset="0"/>
                <a:cs typeface="Arial"/>
              </a:rPr>
              <a:t>.</a:t>
            </a:r>
          </a:p>
          <a:p>
            <a:pPr marL="971550" lvl="2" indent="-514350">
              <a:buFont typeface="Arial" pitchFamily="34" charset="0"/>
              <a:buChar char="•"/>
            </a:pPr>
            <a:r>
              <a:rPr lang="en-US" sz="1200" dirty="0" smtClean="0">
                <a:solidFill>
                  <a:prstClr val="black"/>
                </a:solidFill>
                <a:latin typeface="Cambria" pitchFamily="18" charset="0"/>
                <a:cs typeface="Arial"/>
              </a:rPr>
              <a:t>Set the </a:t>
            </a:r>
            <a:r>
              <a:rPr lang="en-US" sz="1200" i="1" dirty="0" smtClean="0">
                <a:solidFill>
                  <a:prstClr val="black"/>
                </a:solidFill>
                <a:latin typeface="Cambria" pitchFamily="18" charset="0"/>
                <a:cs typeface="Arial"/>
              </a:rPr>
              <a:t>Membership type</a:t>
            </a:r>
            <a:r>
              <a:rPr lang="en-US" sz="1200" dirty="0" smtClean="0">
                <a:solidFill>
                  <a:prstClr val="black"/>
                </a:solidFill>
                <a:latin typeface="Cambria" pitchFamily="18" charset="0"/>
                <a:cs typeface="Arial"/>
              </a:rPr>
              <a:t> to </a:t>
            </a:r>
            <a:r>
              <a:rPr lang="en-US" sz="1200" i="1" dirty="0" smtClean="0">
                <a:solidFill>
                  <a:prstClr val="black"/>
                </a:solidFill>
                <a:latin typeface="Cambria" pitchFamily="18" charset="0"/>
                <a:cs typeface="Arial"/>
              </a:rPr>
              <a:t>Linear.</a:t>
            </a:r>
            <a:r>
              <a:rPr lang="en-US" sz="1200" dirty="0" smtClean="0">
                <a:solidFill>
                  <a:prstClr val="black"/>
                </a:solidFill>
                <a:latin typeface="Cambria" pitchFamily="18" charset="0"/>
                <a:cs typeface="Arial"/>
              </a:rPr>
              <a:t>  Make sure the </a:t>
            </a:r>
            <a:r>
              <a:rPr lang="en-US" sz="1200" i="1" dirty="0" smtClean="0">
                <a:solidFill>
                  <a:prstClr val="black"/>
                </a:solidFill>
                <a:latin typeface="Cambria" pitchFamily="18" charset="0"/>
                <a:cs typeface="Arial"/>
              </a:rPr>
              <a:t>Minimum</a:t>
            </a:r>
            <a:r>
              <a:rPr lang="en-US" sz="1200" dirty="0" smtClean="0">
                <a:solidFill>
                  <a:prstClr val="black"/>
                </a:solidFill>
                <a:latin typeface="Cambria" pitchFamily="18" charset="0"/>
                <a:cs typeface="Arial"/>
              </a:rPr>
              <a:t> value is the </a:t>
            </a:r>
            <a:r>
              <a:rPr lang="en-US" sz="1200" i="1" dirty="0" smtClean="0">
                <a:solidFill>
                  <a:prstClr val="black"/>
                </a:solidFill>
                <a:latin typeface="Cambria" pitchFamily="18" charset="0"/>
                <a:cs typeface="Arial"/>
              </a:rPr>
              <a:t>minimum </a:t>
            </a:r>
            <a:r>
              <a:rPr lang="en-US" sz="1200" dirty="0" smtClean="0">
                <a:solidFill>
                  <a:prstClr val="black"/>
                </a:solidFill>
                <a:latin typeface="Cambria" pitchFamily="18" charset="0"/>
                <a:cs typeface="Arial"/>
              </a:rPr>
              <a:t>value.  The same for the </a:t>
            </a:r>
            <a:r>
              <a:rPr lang="en-US" sz="1200" i="1" dirty="0" smtClean="0">
                <a:solidFill>
                  <a:prstClr val="black"/>
                </a:solidFill>
                <a:latin typeface="Cambria" pitchFamily="18" charset="0"/>
                <a:cs typeface="Arial"/>
              </a:rPr>
              <a:t>Maximum </a:t>
            </a:r>
            <a:r>
              <a:rPr lang="en-US" sz="1200" dirty="0" smtClean="0">
                <a:solidFill>
                  <a:prstClr val="black"/>
                </a:solidFill>
                <a:latin typeface="Cambria" pitchFamily="18" charset="0"/>
                <a:cs typeface="Arial"/>
              </a:rPr>
              <a:t>value. Click </a:t>
            </a:r>
            <a:r>
              <a:rPr lang="en-US" sz="1200" i="1" dirty="0" smtClean="0">
                <a:solidFill>
                  <a:prstClr val="black"/>
                </a:solidFill>
                <a:latin typeface="Cambria" pitchFamily="18" charset="0"/>
                <a:cs typeface="Arial"/>
              </a:rPr>
              <a:t>OK.</a:t>
            </a:r>
          </a:p>
          <a:p>
            <a:pPr marL="514350" lvl="1" indent="-514350">
              <a:buFont typeface="+mj-lt"/>
              <a:buAutoNum type="arabicPeriod" startAt="6"/>
            </a:pPr>
            <a:r>
              <a:rPr lang="en-US" dirty="0">
                <a:solidFill>
                  <a:prstClr val="black"/>
                </a:solidFill>
                <a:latin typeface="Cambria" pitchFamily="18" charset="0"/>
                <a:cs typeface="Arial"/>
              </a:rPr>
              <a:t>For the </a:t>
            </a:r>
            <a:r>
              <a:rPr lang="en-US" dirty="0" smtClean="0">
                <a:solidFill>
                  <a:prstClr val="black"/>
                </a:solidFill>
                <a:latin typeface="Cambria" pitchFamily="18" charset="0"/>
                <a:cs typeface="Arial"/>
              </a:rPr>
              <a:t>post-fire </a:t>
            </a:r>
            <a:r>
              <a:rPr lang="en-US" dirty="0">
                <a:solidFill>
                  <a:prstClr val="black"/>
                </a:solidFill>
                <a:latin typeface="Cambria" pitchFamily="18" charset="0"/>
                <a:cs typeface="Arial"/>
              </a:rPr>
              <a:t>fuel fire risk, </a:t>
            </a:r>
            <a:r>
              <a:rPr lang="en-US" dirty="0" smtClean="0">
                <a:solidFill>
                  <a:prstClr val="black"/>
                </a:solidFill>
                <a:latin typeface="Cambria" pitchFamily="18" charset="0"/>
                <a:cs typeface="Arial"/>
              </a:rPr>
              <a:t>create (or use) the </a:t>
            </a:r>
            <a:r>
              <a:rPr lang="en-US" dirty="0" err="1" smtClean="0">
                <a:solidFill>
                  <a:prstClr val="black"/>
                </a:solidFill>
                <a:latin typeface="Cambria" pitchFamily="18" charset="0"/>
                <a:cs typeface="Arial"/>
              </a:rPr>
              <a:t>RdNBR</a:t>
            </a:r>
            <a:r>
              <a:rPr lang="en-US" dirty="0" smtClean="0">
                <a:solidFill>
                  <a:prstClr val="black"/>
                </a:solidFill>
                <a:latin typeface="Cambria" pitchFamily="18" charset="0"/>
                <a:cs typeface="Arial"/>
              </a:rPr>
              <a:t> for the Juniper Road Fire (refer to Slide 24).  </a:t>
            </a:r>
            <a:r>
              <a:rPr lang="en-US" dirty="0" smtClean="0">
                <a:latin typeface="Cambria" pitchFamily="18" charset="0"/>
              </a:rPr>
              <a:t>Open </a:t>
            </a:r>
            <a:r>
              <a:rPr lang="en-US" i="1" dirty="0">
                <a:latin typeface="Cambria" pitchFamily="18" charset="0"/>
              </a:rPr>
              <a:t>Fuzzy Membership </a:t>
            </a:r>
            <a:r>
              <a:rPr lang="en-US" dirty="0">
                <a:latin typeface="Cambria" pitchFamily="18" charset="0"/>
              </a:rPr>
              <a:t>and </a:t>
            </a:r>
            <a:r>
              <a:rPr lang="en-US" dirty="0">
                <a:solidFill>
                  <a:prstClr val="black"/>
                </a:solidFill>
                <a:latin typeface="Cambria" pitchFamily="18" charset="0"/>
                <a:cs typeface="Arial"/>
              </a:rPr>
              <a:t>set the </a:t>
            </a:r>
            <a:r>
              <a:rPr lang="en-US" i="1" dirty="0">
                <a:solidFill>
                  <a:prstClr val="black"/>
                </a:solidFill>
                <a:latin typeface="Cambria" pitchFamily="18" charset="0"/>
                <a:cs typeface="Arial"/>
              </a:rPr>
              <a:t>Input raster </a:t>
            </a:r>
            <a:r>
              <a:rPr lang="en-US" dirty="0">
                <a:solidFill>
                  <a:prstClr val="black"/>
                </a:solidFill>
                <a:latin typeface="Cambria" pitchFamily="18" charset="0"/>
                <a:cs typeface="Arial"/>
              </a:rPr>
              <a:t>as </a:t>
            </a:r>
            <a:r>
              <a:rPr lang="en-US" i="1" dirty="0" err="1" smtClean="0">
                <a:solidFill>
                  <a:prstClr val="black"/>
                </a:solidFill>
                <a:latin typeface="Cambria" pitchFamily="18" charset="0"/>
                <a:cs typeface="Arial"/>
              </a:rPr>
              <a:t>Juniper_RdNBR.tif</a:t>
            </a:r>
            <a:r>
              <a:rPr lang="en-US" i="1" dirty="0" smtClean="0">
                <a:solidFill>
                  <a:prstClr val="black"/>
                </a:solidFill>
                <a:latin typeface="Cambria" pitchFamily="18" charset="0"/>
                <a:cs typeface="Arial"/>
              </a:rPr>
              <a:t> </a:t>
            </a:r>
            <a:r>
              <a:rPr lang="en-US" dirty="0" smtClean="0">
                <a:solidFill>
                  <a:prstClr val="black"/>
                </a:solidFill>
                <a:latin typeface="Cambria" pitchFamily="18" charset="0"/>
                <a:cs typeface="Arial"/>
              </a:rPr>
              <a:t>(i.e. the </a:t>
            </a:r>
            <a:r>
              <a:rPr lang="en-US" dirty="0" err="1" smtClean="0">
                <a:solidFill>
                  <a:prstClr val="black"/>
                </a:solidFill>
                <a:latin typeface="Cambria" pitchFamily="18" charset="0"/>
                <a:cs typeface="Arial"/>
              </a:rPr>
              <a:t>RdNBR</a:t>
            </a:r>
            <a:r>
              <a:rPr lang="en-US" dirty="0" smtClean="0">
                <a:solidFill>
                  <a:prstClr val="black"/>
                </a:solidFill>
                <a:latin typeface="Cambria" pitchFamily="18" charset="0"/>
                <a:cs typeface="Arial"/>
              </a:rPr>
              <a:t> image for the Juniper Road Fire).  </a:t>
            </a:r>
          </a:p>
          <a:p>
            <a:pPr marL="971550" lvl="2" indent="-514350">
              <a:buFont typeface="Arial" pitchFamily="34" charset="0"/>
              <a:buChar char="•"/>
            </a:pPr>
            <a:r>
              <a:rPr lang="en-US" sz="1200" dirty="0">
                <a:solidFill>
                  <a:prstClr val="black"/>
                </a:solidFill>
                <a:latin typeface="Cambria" pitchFamily="18" charset="0"/>
                <a:cs typeface="Arial"/>
              </a:rPr>
              <a:t>Set output to your working folder and label the new layer as </a:t>
            </a:r>
            <a:r>
              <a:rPr lang="en-US" sz="1200" i="1" dirty="0" err="1" smtClean="0">
                <a:solidFill>
                  <a:prstClr val="black"/>
                </a:solidFill>
                <a:latin typeface="Cambria" pitchFamily="18" charset="0"/>
                <a:cs typeface="Arial"/>
              </a:rPr>
              <a:t>Juniper_postfire_Fuel.tif</a:t>
            </a:r>
            <a:r>
              <a:rPr lang="en-US" sz="1200" i="1" dirty="0">
                <a:solidFill>
                  <a:prstClr val="black"/>
                </a:solidFill>
                <a:latin typeface="Cambria" pitchFamily="18" charset="0"/>
                <a:cs typeface="Arial"/>
              </a:rPr>
              <a:t>.</a:t>
            </a:r>
          </a:p>
          <a:p>
            <a:pPr marL="971550" lvl="2" indent="-514350">
              <a:buFont typeface="Arial" pitchFamily="34" charset="0"/>
              <a:buChar char="•"/>
            </a:pPr>
            <a:r>
              <a:rPr lang="en-US" sz="1200" dirty="0">
                <a:solidFill>
                  <a:prstClr val="black"/>
                </a:solidFill>
                <a:latin typeface="Cambria" pitchFamily="18" charset="0"/>
                <a:cs typeface="Arial"/>
              </a:rPr>
              <a:t>Set the </a:t>
            </a:r>
            <a:r>
              <a:rPr lang="en-US" sz="1200" i="1" dirty="0">
                <a:solidFill>
                  <a:prstClr val="black"/>
                </a:solidFill>
                <a:latin typeface="Cambria" pitchFamily="18" charset="0"/>
                <a:cs typeface="Arial"/>
              </a:rPr>
              <a:t>Membership type</a:t>
            </a:r>
            <a:r>
              <a:rPr lang="en-US" sz="1200" dirty="0">
                <a:solidFill>
                  <a:prstClr val="black"/>
                </a:solidFill>
                <a:latin typeface="Cambria" pitchFamily="18" charset="0"/>
                <a:cs typeface="Arial"/>
              </a:rPr>
              <a:t> to </a:t>
            </a:r>
            <a:r>
              <a:rPr lang="en-US" sz="1200" i="1" dirty="0">
                <a:solidFill>
                  <a:prstClr val="black"/>
                </a:solidFill>
                <a:latin typeface="Cambria" pitchFamily="18" charset="0"/>
                <a:cs typeface="Arial"/>
              </a:rPr>
              <a:t>Linear.</a:t>
            </a:r>
            <a:r>
              <a:rPr lang="en-US" sz="1200" dirty="0">
                <a:solidFill>
                  <a:prstClr val="black"/>
                </a:solidFill>
                <a:latin typeface="Cambria" pitchFamily="18" charset="0"/>
                <a:cs typeface="Arial"/>
              </a:rPr>
              <a:t>  Make sure the </a:t>
            </a:r>
            <a:r>
              <a:rPr lang="en-US" sz="1200" i="1" dirty="0">
                <a:solidFill>
                  <a:prstClr val="black"/>
                </a:solidFill>
                <a:latin typeface="Cambria" pitchFamily="18" charset="0"/>
                <a:cs typeface="Arial"/>
              </a:rPr>
              <a:t>Minimum</a:t>
            </a:r>
            <a:r>
              <a:rPr lang="en-US" sz="1200" dirty="0">
                <a:solidFill>
                  <a:prstClr val="black"/>
                </a:solidFill>
                <a:latin typeface="Cambria" pitchFamily="18" charset="0"/>
                <a:cs typeface="Arial"/>
              </a:rPr>
              <a:t> value is the </a:t>
            </a:r>
            <a:r>
              <a:rPr lang="en-US" sz="1200" i="1" dirty="0">
                <a:solidFill>
                  <a:prstClr val="black"/>
                </a:solidFill>
                <a:latin typeface="Cambria" pitchFamily="18" charset="0"/>
                <a:cs typeface="Arial"/>
              </a:rPr>
              <a:t>minimum </a:t>
            </a:r>
            <a:r>
              <a:rPr lang="en-US" sz="1200" dirty="0">
                <a:solidFill>
                  <a:prstClr val="black"/>
                </a:solidFill>
                <a:latin typeface="Cambria" pitchFamily="18" charset="0"/>
                <a:cs typeface="Arial"/>
              </a:rPr>
              <a:t>value.  The same for the </a:t>
            </a:r>
            <a:r>
              <a:rPr lang="en-US" sz="1200" i="1" dirty="0">
                <a:solidFill>
                  <a:prstClr val="black"/>
                </a:solidFill>
                <a:latin typeface="Cambria" pitchFamily="18" charset="0"/>
                <a:cs typeface="Arial"/>
              </a:rPr>
              <a:t>Maximum </a:t>
            </a:r>
            <a:r>
              <a:rPr lang="en-US" sz="1200" dirty="0">
                <a:solidFill>
                  <a:prstClr val="black"/>
                </a:solidFill>
                <a:latin typeface="Cambria" pitchFamily="18" charset="0"/>
                <a:cs typeface="Arial"/>
              </a:rPr>
              <a:t>value. Click </a:t>
            </a:r>
            <a:r>
              <a:rPr lang="en-US" sz="1200" i="1" dirty="0">
                <a:solidFill>
                  <a:prstClr val="black"/>
                </a:solidFill>
                <a:latin typeface="Cambria" pitchFamily="18" charset="0"/>
                <a:cs typeface="Arial"/>
              </a:rPr>
              <a:t>OK</a:t>
            </a:r>
            <a:r>
              <a:rPr lang="en-US" sz="1200" i="1" dirty="0" smtClean="0">
                <a:solidFill>
                  <a:prstClr val="black"/>
                </a:solidFill>
                <a:latin typeface="Cambria" pitchFamily="18" charset="0"/>
                <a:cs typeface="Arial"/>
              </a:rPr>
              <a:t>.</a:t>
            </a:r>
          </a:p>
          <a:p>
            <a:pPr marL="514350" lvl="1" indent="-514350">
              <a:buFont typeface="+mj-lt"/>
              <a:buAutoNum type="arabicPeriod" startAt="6"/>
            </a:pPr>
            <a:r>
              <a:rPr lang="en-US" dirty="0" smtClean="0">
                <a:solidFill>
                  <a:prstClr val="black"/>
                </a:solidFill>
                <a:latin typeface="Cambria" pitchFamily="18" charset="0"/>
                <a:cs typeface="Arial"/>
              </a:rPr>
              <a:t>Repeat the following steps for all study areas. </a:t>
            </a:r>
            <a:endParaRPr lang="en-US" sz="1200" i="1" dirty="0">
              <a:solidFill>
                <a:prstClr val="black"/>
              </a:solidFill>
              <a:latin typeface="Cambria" pitchFamily="18" charset="0"/>
              <a:cs typeface="Arial"/>
            </a:endParaRPr>
          </a:p>
          <a:p>
            <a:pPr marL="971550" lvl="2" indent="-514350">
              <a:buFont typeface="Arial" pitchFamily="34" charset="0"/>
              <a:buChar char="•"/>
            </a:pPr>
            <a:endParaRPr lang="en-US" sz="1200" i="1" dirty="0">
              <a:solidFill>
                <a:prstClr val="black"/>
              </a:solidFill>
              <a:latin typeface="Cambria" pitchFamily="18" charset="0"/>
              <a:cs typeface="Arial"/>
            </a:endParaRPr>
          </a:p>
          <a:p>
            <a:pPr marL="971550" lvl="2" indent="-514350">
              <a:buFont typeface="+mj-lt"/>
              <a:buAutoNum type="arabicPeriod" startAt="6"/>
            </a:pPr>
            <a:endParaRPr lang="en-US" sz="1200" dirty="0" smtClean="0">
              <a:solidFill>
                <a:prstClr val="black"/>
              </a:solidFill>
              <a:latin typeface="Cambria" pitchFamily="18" charset="0"/>
              <a:cs typeface="Arial"/>
            </a:endParaRPr>
          </a:p>
        </p:txBody>
      </p:sp>
      <p:sp>
        <p:nvSpPr>
          <p:cNvPr id="5" name="TextBox 4"/>
          <p:cNvSpPr txBox="1"/>
          <p:nvPr/>
        </p:nvSpPr>
        <p:spPr>
          <a:xfrm>
            <a:off x="2581275" y="6161202"/>
            <a:ext cx="4318288" cy="646331"/>
          </a:xfrm>
          <a:prstGeom prst="rect">
            <a:avLst/>
          </a:prstGeom>
          <a:noFill/>
          <a:ln>
            <a:solidFill>
              <a:schemeClr val="tx1"/>
            </a:solidFill>
          </a:ln>
        </p:spPr>
        <p:txBody>
          <a:bodyPr wrap="square" rtlCol="0">
            <a:spAutoFit/>
          </a:bodyPr>
          <a:lstStyle/>
          <a:p>
            <a:pPr algn="ctr"/>
            <a:r>
              <a:rPr lang="en-US" b="1" i="1" dirty="0" smtClean="0">
                <a:solidFill>
                  <a:prstClr val="black"/>
                </a:solidFill>
              </a:rPr>
              <a:t>Note</a:t>
            </a:r>
            <a:r>
              <a:rPr lang="en-US" dirty="0" smtClean="0">
                <a:solidFill>
                  <a:prstClr val="black"/>
                </a:solidFill>
              </a:rPr>
              <a:t>: See next slide for image of the </a:t>
            </a:r>
            <a:r>
              <a:rPr lang="en-US" dirty="0" smtClean="0">
                <a:solidFill>
                  <a:prstClr val="black"/>
                </a:solidFill>
              </a:rPr>
              <a:t>results after color ramps have been applied.</a:t>
            </a:r>
            <a:endParaRPr lang="en-US" dirty="0">
              <a:solidFill>
                <a:prstClr val="black"/>
              </a:solidFill>
            </a:endParaRPr>
          </a:p>
        </p:txBody>
      </p:sp>
    </p:spTree>
    <p:extLst>
      <p:ext uri="{BB962C8B-B14F-4D97-AF65-F5344CB8AC3E}">
        <p14:creationId xmlns:p14="http://schemas.microsoft.com/office/powerpoint/2010/main" val="2548079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30272"/>
            <a:ext cx="8229600" cy="1143000"/>
          </a:xfrm>
        </p:spPr>
        <p:txBody>
          <a:bodyPr>
            <a:normAutofit fontScale="90000"/>
          </a:bodyPr>
          <a:lstStyle/>
          <a:p>
            <a:r>
              <a:rPr lang="en-US" dirty="0" smtClean="0">
                <a:latin typeface="Cambria" pitchFamily="18" charset="0"/>
              </a:rPr>
              <a:t>Fire Risk Maps: Evaluating Pre and Post Fuel Load</a:t>
            </a:r>
            <a:endParaRPr lang="en-US" dirty="0">
              <a:latin typeface="Cambria" pitchFamily="18" charset="0"/>
            </a:endParaRPr>
          </a:p>
        </p:txBody>
      </p:sp>
      <p:sp>
        <p:nvSpPr>
          <p:cNvPr id="4" name="Rectangle 3"/>
          <p:cNvSpPr/>
          <p:nvPr/>
        </p:nvSpPr>
        <p:spPr>
          <a:xfrm>
            <a:off x="347754" y="5114156"/>
            <a:ext cx="4310743" cy="1246495"/>
          </a:xfrm>
          <a:prstGeom prst="rect">
            <a:avLst/>
          </a:prstGeom>
          <a:ln>
            <a:solidFill>
              <a:schemeClr val="tx1"/>
            </a:solidFill>
          </a:ln>
        </p:spPr>
        <p:txBody>
          <a:bodyPr wrap="square">
            <a:spAutoFit/>
          </a:bodyPr>
          <a:lstStyle/>
          <a:p>
            <a:pPr marL="0" lvl="1"/>
            <a:r>
              <a:rPr lang="en-US" sz="1500" dirty="0" smtClean="0">
                <a:latin typeface="Cambria" pitchFamily="18" charset="0"/>
              </a:rPr>
              <a:t>The above images have been scaled down to the extent of the fires.  Please follow the previous Boolean methods that have been described throughout the tutorial.  (A good example of the technique can be read on Slide 31.)</a:t>
            </a:r>
            <a:endParaRPr lang="en-US" sz="1500" dirty="0">
              <a:solidFill>
                <a:prstClr val="black"/>
              </a:solidFill>
              <a:latin typeface="Cambria" pitchFamily="18" charset="0"/>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1" y="1120141"/>
            <a:ext cx="4945270" cy="38213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761" y="1120141"/>
            <a:ext cx="4049486" cy="5240510"/>
          </a:xfrm>
          <a:prstGeom prst="rect">
            <a:avLst/>
          </a:prstGeom>
        </p:spPr>
      </p:pic>
    </p:spTree>
    <p:extLst>
      <p:ext uri="{BB962C8B-B14F-4D97-AF65-F5344CB8AC3E}">
        <p14:creationId xmlns:p14="http://schemas.microsoft.com/office/powerpoint/2010/main" val="2049448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Reverb</a:t>
            </a:r>
            <a:endParaRPr lang="en-US" dirty="0">
              <a:latin typeface="Cambria" pitchFamily="18" charset="0"/>
            </a:endParaRPr>
          </a:p>
        </p:txBody>
      </p:sp>
      <p:sp>
        <p:nvSpPr>
          <p:cNvPr id="3" name="Content Placeholder 2"/>
          <p:cNvSpPr>
            <a:spLocks noGrp="1"/>
          </p:cNvSpPr>
          <p:nvPr>
            <p:ph idx="1"/>
          </p:nvPr>
        </p:nvSpPr>
        <p:spPr>
          <a:xfrm>
            <a:off x="161841" y="1098497"/>
            <a:ext cx="8982158" cy="1948283"/>
          </a:xfrm>
        </p:spPr>
        <p:txBody>
          <a:bodyPr>
            <a:normAutofit/>
          </a:bodyPr>
          <a:lstStyle/>
          <a:p>
            <a:pPr marL="514350" indent="-514350">
              <a:buFont typeface="+mj-lt"/>
              <a:buAutoNum type="arabicPeriod"/>
            </a:pPr>
            <a:r>
              <a:rPr lang="en-US" sz="1900" dirty="0">
                <a:latin typeface="Cambria" pitchFamily="18" charset="0"/>
              </a:rPr>
              <a:t>To access </a:t>
            </a:r>
            <a:r>
              <a:rPr lang="en-US" sz="1900" dirty="0" smtClean="0">
                <a:latin typeface="Cambria" pitchFamily="18" charset="0"/>
              </a:rPr>
              <a:t>Reverb </a:t>
            </a:r>
            <a:r>
              <a:rPr lang="en-US" sz="1900" dirty="0">
                <a:latin typeface="Cambria" pitchFamily="18" charset="0"/>
              </a:rPr>
              <a:t>data, navigate to: </a:t>
            </a:r>
            <a:r>
              <a:rPr lang="en-US" sz="1900" dirty="0">
                <a:latin typeface="Cambria" pitchFamily="18" charset="0"/>
                <a:hlinkClick r:id="rId3"/>
              </a:rPr>
              <a:t>http://reverb.echo.nasa.gov</a:t>
            </a:r>
            <a:r>
              <a:rPr lang="en-US" sz="1900" dirty="0" smtClean="0">
                <a:latin typeface="Cambria" pitchFamily="18" charset="0"/>
                <a:hlinkClick r:id="rId3"/>
              </a:rPr>
              <a:t>/</a:t>
            </a:r>
            <a:endParaRPr lang="en-US" sz="1900" dirty="0" smtClean="0">
              <a:latin typeface="Cambria" pitchFamily="18" charset="0"/>
            </a:endParaRPr>
          </a:p>
          <a:p>
            <a:pPr marL="514350" indent="-514350">
              <a:buFont typeface="+mj-lt"/>
              <a:buAutoNum type="arabicPeriod"/>
            </a:pPr>
            <a:r>
              <a:rPr lang="en-US" sz="1900" dirty="0" smtClean="0">
                <a:latin typeface="Cambria" pitchFamily="18" charset="0"/>
              </a:rPr>
              <a:t>Draw or type in the coordinates of the </a:t>
            </a:r>
            <a:r>
              <a:rPr lang="en-US" sz="1900" i="1" dirty="0" smtClean="0">
                <a:latin typeface="Cambria" pitchFamily="18" charset="0"/>
              </a:rPr>
              <a:t>Bounding Box </a:t>
            </a:r>
            <a:r>
              <a:rPr lang="en-US" sz="1900" dirty="0" smtClean="0">
                <a:latin typeface="Cambria" pitchFamily="18" charset="0"/>
              </a:rPr>
              <a:t>for your area of interest</a:t>
            </a:r>
            <a:endParaRPr lang="en-US" sz="1900" dirty="0">
              <a:latin typeface="Cambria" pitchFamily="18" charset="0"/>
            </a:endParaRPr>
          </a:p>
          <a:p>
            <a:pPr marL="514350" indent="-514350">
              <a:buFont typeface="+mj-lt"/>
              <a:buAutoNum type="arabicPeriod"/>
            </a:pPr>
            <a:r>
              <a:rPr lang="en-US" sz="1900" dirty="0" smtClean="0">
                <a:latin typeface="Cambria" pitchFamily="18" charset="0"/>
              </a:rPr>
              <a:t>In </a:t>
            </a:r>
            <a:r>
              <a:rPr lang="en-US" sz="1900" i="1" dirty="0" smtClean="0">
                <a:latin typeface="Cambria" pitchFamily="18" charset="0"/>
              </a:rPr>
              <a:t>Search </a:t>
            </a:r>
            <a:r>
              <a:rPr lang="en-US" sz="1900" i="1" dirty="0">
                <a:latin typeface="Cambria" pitchFamily="18" charset="0"/>
              </a:rPr>
              <a:t>T</a:t>
            </a:r>
            <a:r>
              <a:rPr lang="en-US" sz="1900" i="1" dirty="0" smtClean="0">
                <a:latin typeface="Cambria" pitchFamily="18" charset="0"/>
              </a:rPr>
              <a:t>erms</a:t>
            </a:r>
            <a:r>
              <a:rPr lang="en-US" sz="1900" dirty="0" smtClean="0">
                <a:latin typeface="Cambria" pitchFamily="18" charset="0"/>
              </a:rPr>
              <a:t>, type in the product you would like to download</a:t>
            </a:r>
          </a:p>
          <a:p>
            <a:pPr marL="914400" lvl="1" indent="-514350">
              <a:buFont typeface="Arial" pitchFamily="34" charset="0"/>
              <a:buChar char="•"/>
            </a:pPr>
            <a:r>
              <a:rPr lang="en-US" sz="1500" dirty="0" smtClean="0">
                <a:latin typeface="Cambria" pitchFamily="18" charset="0"/>
              </a:rPr>
              <a:t>For this project, we used MOD09GA and MYD09GA which is the 500m Daily Surface Reflectance product for both Terra and Aqua</a:t>
            </a:r>
          </a:p>
          <a:p>
            <a:pPr marL="0" indent="0">
              <a:buNone/>
            </a:pPr>
            <a:endParaRPr lang="en-US" sz="1900" dirty="0">
              <a:latin typeface="Cambria"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312" y="3332815"/>
            <a:ext cx="5533686" cy="34644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156445" y="2625995"/>
            <a:ext cx="8817622" cy="34492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indent="-514350">
              <a:buFont typeface="Arial" pitchFamily="34" charset="0"/>
              <a:buChar char="•"/>
            </a:pPr>
            <a:r>
              <a:rPr lang="en-US" sz="1500" dirty="0" smtClean="0">
                <a:latin typeface="Cambria" pitchFamily="18" charset="0"/>
              </a:rPr>
              <a:t>We also used MOD44W which is the MODIS Land Water Mask Derived 250m product</a:t>
            </a:r>
          </a:p>
          <a:p>
            <a:pPr marL="914400" lvl="1" indent="-514350">
              <a:buFont typeface="Arial" pitchFamily="34" charset="0"/>
              <a:buChar char="•"/>
            </a:pPr>
            <a:r>
              <a:rPr lang="en-US" sz="1500" dirty="0" smtClean="0">
                <a:latin typeface="Cambria" pitchFamily="18" charset="0"/>
              </a:rPr>
              <a:t>You can research all ASTER and MODIS products at the following site to find the images you need: </a:t>
            </a:r>
          </a:p>
          <a:p>
            <a:pPr marL="400050" lvl="1" indent="0">
              <a:buNone/>
            </a:pPr>
            <a:r>
              <a:rPr lang="en-US" sz="1500" dirty="0" smtClean="0">
                <a:latin typeface="Cambria" pitchFamily="18" charset="0"/>
                <a:hlinkClick r:id="rId5"/>
              </a:rPr>
              <a:t>https://lpdaac.usgs.gov/products</a:t>
            </a:r>
            <a:endParaRPr lang="en-US" sz="1500" dirty="0" smtClean="0">
              <a:latin typeface="Cambria" pitchFamily="18" charset="0"/>
            </a:endParaRPr>
          </a:p>
          <a:p>
            <a:pPr marL="514350" indent="-514350">
              <a:buFont typeface="+mj-lt"/>
              <a:buAutoNum type="arabicPeriod" startAt="4"/>
            </a:pPr>
            <a:r>
              <a:rPr lang="en-US" sz="1900" dirty="0" smtClean="0">
                <a:latin typeface="Cambria" pitchFamily="18" charset="0"/>
              </a:rPr>
              <a:t>Click the </a:t>
            </a:r>
            <a:r>
              <a:rPr lang="en-US" sz="1900" i="1" dirty="0" smtClean="0">
                <a:latin typeface="Cambria" pitchFamily="18" charset="0"/>
              </a:rPr>
              <a:t>Start</a:t>
            </a:r>
            <a:r>
              <a:rPr lang="en-US" sz="1900" dirty="0" smtClean="0">
                <a:latin typeface="Cambria" pitchFamily="18" charset="0"/>
              </a:rPr>
              <a:t> and </a:t>
            </a:r>
            <a:r>
              <a:rPr lang="en-US" sz="1900" i="1" dirty="0" smtClean="0">
                <a:latin typeface="Cambria" pitchFamily="18" charset="0"/>
              </a:rPr>
              <a:t>End</a:t>
            </a:r>
            <a:r>
              <a:rPr lang="en-US" sz="1900" dirty="0" smtClean="0">
                <a:latin typeface="Cambria" pitchFamily="18" charset="0"/>
              </a:rPr>
              <a:t> </a:t>
            </a:r>
          </a:p>
          <a:p>
            <a:pPr marL="0" indent="0">
              <a:buNone/>
            </a:pPr>
            <a:r>
              <a:rPr lang="en-US" sz="1900" dirty="0">
                <a:latin typeface="Cambria" pitchFamily="18" charset="0"/>
              </a:rPr>
              <a:t>	</a:t>
            </a:r>
            <a:r>
              <a:rPr lang="en-US" sz="1900" dirty="0" smtClean="0">
                <a:latin typeface="Cambria" pitchFamily="18" charset="0"/>
              </a:rPr>
              <a:t>Dates that apply to </a:t>
            </a:r>
          </a:p>
          <a:p>
            <a:pPr marL="0" indent="0">
              <a:buNone/>
            </a:pPr>
            <a:r>
              <a:rPr lang="en-US" sz="1900" dirty="0">
                <a:latin typeface="Cambria" pitchFamily="18" charset="0"/>
              </a:rPr>
              <a:t>	</a:t>
            </a:r>
            <a:r>
              <a:rPr lang="en-US" sz="1900" dirty="0" smtClean="0">
                <a:latin typeface="Cambria" pitchFamily="18" charset="0"/>
              </a:rPr>
              <a:t>your study</a:t>
            </a:r>
          </a:p>
          <a:p>
            <a:pPr marL="514350" indent="-514350">
              <a:buFont typeface="+mj-lt"/>
              <a:buAutoNum type="arabicPeriod" startAt="5"/>
            </a:pPr>
            <a:r>
              <a:rPr lang="en-US" sz="1900" dirty="0" smtClean="0">
                <a:latin typeface="Cambria" pitchFamily="18" charset="0"/>
              </a:rPr>
              <a:t>Click the Dataset under </a:t>
            </a:r>
          </a:p>
          <a:p>
            <a:pPr marL="0" indent="0">
              <a:buNone/>
            </a:pPr>
            <a:r>
              <a:rPr lang="en-US" sz="1900" i="1" dirty="0" smtClean="0">
                <a:latin typeface="Cambria" pitchFamily="18" charset="0"/>
              </a:rPr>
              <a:t>	Step 2: Select Datasets</a:t>
            </a:r>
          </a:p>
          <a:p>
            <a:pPr marL="0" indent="0">
              <a:buFont typeface="Arial" pitchFamily="34" charset="0"/>
              <a:buNone/>
            </a:pPr>
            <a:endParaRPr lang="en-US" sz="1900" dirty="0">
              <a:latin typeface="Cambria" pitchFamily="18" charset="0"/>
            </a:endParaRPr>
          </a:p>
        </p:txBody>
      </p:sp>
    </p:spTree>
    <p:extLst>
      <p:ext uri="{BB962C8B-B14F-4D97-AF65-F5344CB8AC3E}">
        <p14:creationId xmlns:p14="http://schemas.microsoft.com/office/powerpoint/2010/main" val="2116185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169" y="159821"/>
            <a:ext cx="8982158" cy="5828286"/>
          </a:xfrm>
        </p:spPr>
        <p:txBody>
          <a:bodyPr>
            <a:normAutofit/>
          </a:bodyPr>
          <a:lstStyle/>
          <a:p>
            <a:pPr marL="514350" indent="-514350">
              <a:buFont typeface="+mj-lt"/>
              <a:buAutoNum type="arabicPeriod" startAt="6"/>
            </a:pPr>
            <a:r>
              <a:rPr lang="en-US" sz="1700" dirty="0" smtClean="0">
                <a:latin typeface="Cambria" pitchFamily="18" charset="0"/>
              </a:rPr>
              <a:t>The box under Step 3: Discover Granules should be automatically checked.  If not, check all the granules that apply</a:t>
            </a:r>
          </a:p>
          <a:p>
            <a:pPr marL="514350" indent="-514350">
              <a:buFont typeface="+mj-lt"/>
              <a:buAutoNum type="arabicPeriod" startAt="6"/>
            </a:pPr>
            <a:r>
              <a:rPr lang="en-US" sz="1700" dirty="0" smtClean="0">
                <a:latin typeface="Cambria" pitchFamily="18" charset="0"/>
              </a:rPr>
              <a:t>Then, click Search for Granules.  And error message may pop up, press OK.</a:t>
            </a:r>
          </a:p>
          <a:p>
            <a:pPr marL="914400" lvl="1" indent="-514350">
              <a:buFont typeface="Arial" pitchFamily="34" charset="0"/>
              <a:buChar char="•"/>
            </a:pPr>
            <a:r>
              <a:rPr lang="en-US" sz="1500" dirty="0" smtClean="0">
                <a:latin typeface="Cambria" pitchFamily="18" charset="0"/>
              </a:rPr>
              <a:t>Note: this error message is informing you of an data error issue that some MODIS products had for selected years.  Please read the error the message and research the error dates to make sure your dates do not coincide (or at least understand the error it will produce with your imagery.</a:t>
            </a:r>
          </a:p>
          <a:p>
            <a:pPr marL="514350" indent="-514350">
              <a:buFont typeface="+mj-lt"/>
              <a:buAutoNum type="arabicPeriod" startAt="6"/>
            </a:pPr>
            <a:r>
              <a:rPr lang="en-US" sz="1700" dirty="0" smtClean="0">
                <a:latin typeface="Cambria" pitchFamily="18" charset="0"/>
              </a:rPr>
              <a:t>Click on the name of the product. If all the granules present are the ones to be included in the study, then click the </a:t>
            </a:r>
            <a:r>
              <a:rPr lang="en-US" sz="1700" i="1" dirty="0" smtClean="0">
                <a:latin typeface="Cambria" pitchFamily="18" charset="0"/>
              </a:rPr>
              <a:t>All Cart</a:t>
            </a:r>
            <a:r>
              <a:rPr lang="en-US" sz="1700" dirty="0" smtClean="0">
                <a:latin typeface="Cambria" pitchFamily="18" charset="0"/>
              </a:rPr>
              <a:t> symbol.         If not, then individually select each image with the corresponding </a:t>
            </a:r>
            <a:r>
              <a:rPr lang="en-US" sz="1700" i="1" dirty="0" smtClean="0">
                <a:latin typeface="Cambria" pitchFamily="18" charset="0"/>
              </a:rPr>
              <a:t>Cart </a:t>
            </a:r>
            <a:r>
              <a:rPr lang="en-US" sz="1700" dirty="0" smtClean="0">
                <a:latin typeface="Cambria" pitchFamily="18" charset="0"/>
              </a:rPr>
              <a:t>symbol. Once completed, click </a:t>
            </a:r>
            <a:r>
              <a:rPr lang="en-US" sz="1700" i="1" dirty="0" smtClean="0">
                <a:latin typeface="Cambria" pitchFamily="18" charset="0"/>
              </a:rPr>
              <a:t>View Items in Cart.</a:t>
            </a:r>
          </a:p>
          <a:p>
            <a:pPr marL="514350" indent="-514350">
              <a:buFont typeface="+mj-lt"/>
              <a:buAutoNum type="arabicPeriod" startAt="6"/>
            </a:pPr>
            <a:r>
              <a:rPr lang="en-US" sz="1700" dirty="0" smtClean="0">
                <a:latin typeface="Cambria" pitchFamily="18" charset="0"/>
              </a:rPr>
              <a:t>At the bottom of the shopping cart page, click </a:t>
            </a:r>
            <a:r>
              <a:rPr lang="en-US" sz="1700" i="1" dirty="0" smtClean="0">
                <a:latin typeface="Cambria" pitchFamily="18" charset="0"/>
              </a:rPr>
              <a:t>Download.  </a:t>
            </a:r>
          </a:p>
          <a:p>
            <a:pPr marL="514350" indent="-514350">
              <a:buFont typeface="+mj-lt"/>
              <a:buAutoNum type="arabicPeriod" startAt="6"/>
            </a:pPr>
            <a:r>
              <a:rPr lang="en-US" sz="1700" dirty="0" smtClean="0">
                <a:latin typeface="Cambria" pitchFamily="18" charset="0"/>
              </a:rPr>
              <a:t>Then, select the URL to Download as </a:t>
            </a:r>
            <a:r>
              <a:rPr lang="en-US" sz="1700" i="1" dirty="0" smtClean="0">
                <a:latin typeface="Cambria" pitchFamily="18" charset="0"/>
              </a:rPr>
              <a:t>Data</a:t>
            </a:r>
            <a:r>
              <a:rPr lang="en-US" sz="1700" dirty="0" smtClean="0">
                <a:latin typeface="Cambria" pitchFamily="18" charset="0"/>
              </a:rPr>
              <a:t> and Select Download Option as </a:t>
            </a:r>
            <a:r>
              <a:rPr lang="en-US" sz="1700" i="1" dirty="0" smtClean="0">
                <a:latin typeface="Cambria" pitchFamily="18" charset="0"/>
              </a:rPr>
              <a:t>Text File. </a:t>
            </a:r>
            <a:r>
              <a:rPr lang="en-US" sz="1700" dirty="0" smtClean="0">
                <a:latin typeface="Cambria" pitchFamily="18" charset="0"/>
              </a:rPr>
              <a:t>Click</a:t>
            </a:r>
            <a:r>
              <a:rPr lang="en-US" sz="1700" i="1" dirty="0" smtClean="0">
                <a:latin typeface="Cambria" pitchFamily="18" charset="0"/>
              </a:rPr>
              <a:t> Save.</a:t>
            </a:r>
          </a:p>
          <a:p>
            <a:pPr marL="914400" lvl="1" indent="-514350">
              <a:buFont typeface="Arial" pitchFamily="34" charset="0"/>
              <a:buChar char="•"/>
            </a:pPr>
            <a:r>
              <a:rPr lang="en-US" sz="1500" dirty="0" smtClean="0">
                <a:latin typeface="Cambria" pitchFamily="18" charset="0"/>
              </a:rPr>
              <a:t>If you know how to run an FTP batch script, then that option would be quickest.</a:t>
            </a:r>
          </a:p>
          <a:p>
            <a:pPr marL="514350" indent="-514350">
              <a:buFont typeface="+mj-lt"/>
              <a:buAutoNum type="arabicPeriod" startAt="6"/>
            </a:pPr>
            <a:r>
              <a:rPr lang="en-US" sz="1700" dirty="0" smtClean="0">
                <a:latin typeface="Cambria" pitchFamily="18" charset="0"/>
              </a:rPr>
              <a:t>Open the text file and copy and paste the .</a:t>
            </a:r>
            <a:r>
              <a:rPr lang="en-US" sz="1700" dirty="0" err="1" smtClean="0">
                <a:latin typeface="Cambria" pitchFamily="18" charset="0"/>
              </a:rPr>
              <a:t>hdf</a:t>
            </a:r>
            <a:r>
              <a:rPr lang="en-US" sz="1700" dirty="0" smtClean="0">
                <a:latin typeface="Cambria" pitchFamily="18" charset="0"/>
              </a:rPr>
              <a:t> link into a new Internet Explorer Window. After it downloads, save it to a folder on your PC. </a:t>
            </a:r>
          </a:p>
          <a:p>
            <a:pPr marL="514350" indent="-514350">
              <a:buFont typeface="+mj-lt"/>
              <a:buAutoNum type="arabicPeriod" startAt="6"/>
            </a:pPr>
            <a:endParaRPr lang="en-US" sz="1900" dirty="0" smtClean="0">
              <a:latin typeface="Cambria" pitchFamily="18" charset="0"/>
            </a:endParaRPr>
          </a:p>
          <a:p>
            <a:pPr marL="514350" indent="-514350">
              <a:buFont typeface="+mj-lt"/>
              <a:buAutoNum type="arabicPeriod" startAt="6"/>
            </a:pPr>
            <a:endParaRPr lang="en-US" sz="1500" dirty="0" smtClean="0">
              <a:latin typeface="Cambria" pitchFamily="18" charset="0"/>
            </a:endParaRPr>
          </a:p>
          <a:p>
            <a:pPr marL="0" indent="0">
              <a:buNone/>
            </a:pPr>
            <a:endParaRPr lang="en-US" sz="1900" dirty="0">
              <a:latin typeface="Cambria"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705" y="2026439"/>
            <a:ext cx="342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39" y="4564329"/>
            <a:ext cx="7899032" cy="20277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801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894" y="132134"/>
            <a:ext cx="8229600" cy="1143000"/>
          </a:xfrm>
        </p:spPr>
        <p:txBody>
          <a:bodyPr/>
          <a:lstStyle/>
          <a:p>
            <a:r>
              <a:rPr lang="en-US" dirty="0" err="1" smtClean="0">
                <a:latin typeface="Cambria" pitchFamily="18" charset="0"/>
              </a:rPr>
              <a:t>EarthExplorer</a:t>
            </a:r>
            <a:endParaRPr lang="en-US" dirty="0">
              <a:latin typeface="Cambria" pitchFamily="18" charset="0"/>
            </a:endParaRPr>
          </a:p>
        </p:txBody>
      </p:sp>
      <p:sp>
        <p:nvSpPr>
          <p:cNvPr id="4" name="Content Placeholder 2"/>
          <p:cNvSpPr>
            <a:spLocks noGrp="1"/>
          </p:cNvSpPr>
          <p:nvPr>
            <p:ph idx="1"/>
          </p:nvPr>
        </p:nvSpPr>
        <p:spPr>
          <a:xfrm>
            <a:off x="161842" y="989254"/>
            <a:ext cx="8982158" cy="4088498"/>
          </a:xfrm>
        </p:spPr>
        <p:txBody>
          <a:bodyPr>
            <a:normAutofit/>
          </a:bodyPr>
          <a:lstStyle/>
          <a:p>
            <a:pPr marL="514350" indent="-514350">
              <a:buFont typeface="+mj-lt"/>
              <a:buAutoNum type="arabicPeriod"/>
            </a:pPr>
            <a:r>
              <a:rPr lang="en-US" sz="1800" dirty="0">
                <a:latin typeface="Cambria" pitchFamily="18" charset="0"/>
              </a:rPr>
              <a:t>To access </a:t>
            </a:r>
            <a:r>
              <a:rPr lang="en-US" sz="1800" dirty="0" err="1" smtClean="0">
                <a:latin typeface="Cambria" pitchFamily="18" charset="0"/>
              </a:rPr>
              <a:t>EarthExplorer</a:t>
            </a:r>
            <a:r>
              <a:rPr lang="en-US" sz="1800" dirty="0" smtClean="0">
                <a:latin typeface="Cambria" pitchFamily="18" charset="0"/>
              </a:rPr>
              <a:t> </a:t>
            </a:r>
            <a:r>
              <a:rPr lang="en-US" sz="1800" dirty="0">
                <a:latin typeface="Cambria" pitchFamily="18" charset="0"/>
              </a:rPr>
              <a:t>data, navigate to: </a:t>
            </a:r>
            <a:r>
              <a:rPr lang="en-US" sz="1800" dirty="0">
                <a:latin typeface="Cambria" pitchFamily="18" charset="0"/>
                <a:hlinkClick r:id="rId2"/>
              </a:rPr>
              <a:t>http://earthexplorer.usgs.gov</a:t>
            </a:r>
            <a:r>
              <a:rPr lang="en-US" sz="1800" dirty="0" smtClean="0">
                <a:latin typeface="Cambria" pitchFamily="18" charset="0"/>
                <a:hlinkClick r:id="rId2"/>
              </a:rPr>
              <a:t>/</a:t>
            </a:r>
            <a:endParaRPr lang="en-US" sz="1800" dirty="0" smtClean="0">
              <a:latin typeface="Cambria" pitchFamily="18" charset="0"/>
            </a:endParaRPr>
          </a:p>
          <a:p>
            <a:pPr marL="514350" indent="-514350">
              <a:buFont typeface="+mj-lt"/>
              <a:buAutoNum type="arabicPeriod"/>
            </a:pPr>
            <a:r>
              <a:rPr lang="en-US" sz="1800" dirty="0" smtClean="0">
                <a:latin typeface="Cambria" pitchFamily="18" charset="0"/>
              </a:rPr>
              <a:t>Under </a:t>
            </a:r>
            <a:r>
              <a:rPr lang="en-US" sz="1800" i="1" dirty="0" smtClean="0">
                <a:latin typeface="Cambria" pitchFamily="18" charset="0"/>
              </a:rPr>
              <a:t>Search Criteria</a:t>
            </a:r>
            <a:r>
              <a:rPr lang="en-US" sz="1800" dirty="0" smtClean="0">
                <a:latin typeface="Cambria" pitchFamily="18" charset="0"/>
              </a:rPr>
              <a:t>, </a:t>
            </a:r>
            <a:r>
              <a:rPr lang="en-US" sz="1800" dirty="0">
                <a:latin typeface="Cambria" pitchFamily="18" charset="0"/>
              </a:rPr>
              <a:t>t</a:t>
            </a:r>
            <a:r>
              <a:rPr lang="en-US" sz="1800" dirty="0" smtClean="0">
                <a:latin typeface="Cambria" pitchFamily="18" charset="0"/>
              </a:rPr>
              <a:t>ype in the name of the study area and press </a:t>
            </a:r>
            <a:r>
              <a:rPr lang="en-US" sz="1800" i="1" dirty="0" smtClean="0">
                <a:latin typeface="Cambria" pitchFamily="18" charset="0"/>
              </a:rPr>
              <a:t>Enter</a:t>
            </a:r>
            <a:r>
              <a:rPr lang="en-US" sz="1800" dirty="0" smtClean="0">
                <a:latin typeface="Cambria" pitchFamily="18" charset="0"/>
              </a:rPr>
              <a:t>.  Ex: Pains Bays, NC.  Click your study area when it pops up below the search bar.</a:t>
            </a:r>
          </a:p>
          <a:p>
            <a:pPr marL="514350" indent="-514350">
              <a:buFont typeface="+mj-lt"/>
              <a:buAutoNum type="arabicPeriod"/>
            </a:pPr>
            <a:r>
              <a:rPr lang="en-US" sz="1800" dirty="0" smtClean="0">
                <a:latin typeface="Cambria" pitchFamily="18" charset="0"/>
              </a:rPr>
              <a:t>Specify the date range of your search.</a:t>
            </a:r>
          </a:p>
          <a:p>
            <a:pPr marL="514350" indent="-514350">
              <a:buFont typeface="+mj-lt"/>
              <a:buAutoNum type="arabicPeriod"/>
            </a:pPr>
            <a:r>
              <a:rPr lang="en-US" sz="1800" dirty="0" smtClean="0">
                <a:latin typeface="Cambria" pitchFamily="18" charset="0"/>
              </a:rPr>
              <a:t>Under the </a:t>
            </a:r>
            <a:r>
              <a:rPr lang="en-US" sz="1800" i="1" dirty="0" smtClean="0">
                <a:latin typeface="Cambria" pitchFamily="18" charset="0"/>
              </a:rPr>
              <a:t>Data Sets </a:t>
            </a:r>
            <a:r>
              <a:rPr lang="en-US" sz="1800" dirty="0" smtClean="0">
                <a:latin typeface="Cambria" pitchFamily="18" charset="0"/>
              </a:rPr>
              <a:t>tab, check the data sets that you would like to download</a:t>
            </a:r>
          </a:p>
          <a:p>
            <a:pPr marL="914400" lvl="1" indent="-514350">
              <a:buFont typeface="Arial" pitchFamily="34" charset="0"/>
              <a:buChar char="•"/>
            </a:pPr>
            <a:r>
              <a:rPr lang="en-US" sz="1500" dirty="0" smtClean="0">
                <a:latin typeface="Cambria" pitchFamily="18" charset="0"/>
              </a:rPr>
              <a:t>For this study, we selected the </a:t>
            </a:r>
            <a:r>
              <a:rPr lang="en-US" sz="1500" i="1" dirty="0" smtClean="0">
                <a:latin typeface="Cambria" pitchFamily="18" charset="0"/>
              </a:rPr>
              <a:t>ASTER GLOBAL DEM </a:t>
            </a:r>
            <a:r>
              <a:rPr lang="en-US" sz="1500" dirty="0" smtClean="0">
                <a:latin typeface="Cambria" pitchFamily="18" charset="0"/>
              </a:rPr>
              <a:t>under the </a:t>
            </a:r>
            <a:r>
              <a:rPr lang="en-US" sz="1500" i="1" dirty="0" smtClean="0">
                <a:latin typeface="Cambria" pitchFamily="18" charset="0"/>
              </a:rPr>
              <a:t>Digital Elevation </a:t>
            </a:r>
            <a:r>
              <a:rPr lang="en-US" sz="1500" dirty="0" smtClean="0">
                <a:latin typeface="Cambria" pitchFamily="18" charset="0"/>
              </a:rPr>
              <a:t>heading</a:t>
            </a:r>
          </a:p>
          <a:p>
            <a:pPr marL="514350" indent="-514350">
              <a:buFont typeface="+mj-lt"/>
              <a:buAutoNum type="arabicPeriod"/>
            </a:pPr>
            <a:r>
              <a:rPr lang="en-US" sz="1800" dirty="0" smtClean="0">
                <a:latin typeface="Cambria" pitchFamily="18" charset="0"/>
              </a:rPr>
              <a:t>Under </a:t>
            </a:r>
            <a:r>
              <a:rPr lang="en-US" sz="1800" i="1" dirty="0" smtClean="0">
                <a:latin typeface="Cambria" pitchFamily="18" charset="0"/>
              </a:rPr>
              <a:t>Results</a:t>
            </a:r>
            <a:r>
              <a:rPr lang="en-US" sz="1800" dirty="0" smtClean="0">
                <a:latin typeface="Cambria" pitchFamily="18" charset="0"/>
              </a:rPr>
              <a:t>, the image(s) will be displayed.  To see a preview, select the </a:t>
            </a:r>
            <a:r>
              <a:rPr lang="en-US" sz="1800" i="1" dirty="0" smtClean="0">
                <a:latin typeface="Cambria" pitchFamily="18" charset="0"/>
              </a:rPr>
              <a:t>Show Browse Overlay</a:t>
            </a:r>
            <a:r>
              <a:rPr lang="en-US" sz="1800" dirty="0" smtClean="0">
                <a:latin typeface="Cambria" pitchFamily="18" charset="0"/>
              </a:rPr>
              <a:t> symbol</a:t>
            </a:r>
          </a:p>
          <a:p>
            <a:pPr marL="0" indent="0">
              <a:buNone/>
            </a:pPr>
            <a:endParaRPr lang="en-US" sz="1900" dirty="0">
              <a:latin typeface="Cambria"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27" y="3439075"/>
            <a:ext cx="8360488" cy="33501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01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4" name="Content Placeholder 2"/>
          <p:cNvSpPr>
            <a:spLocks noGrp="1"/>
          </p:cNvSpPr>
          <p:nvPr>
            <p:ph idx="1"/>
          </p:nvPr>
        </p:nvSpPr>
        <p:spPr>
          <a:xfrm>
            <a:off x="473272" y="523963"/>
            <a:ext cx="8019206" cy="2049304"/>
          </a:xfrm>
        </p:spPr>
        <p:txBody>
          <a:bodyPr>
            <a:normAutofit/>
          </a:bodyPr>
          <a:lstStyle/>
          <a:p>
            <a:pPr marL="514350" indent="-514350">
              <a:buFont typeface="+mj-lt"/>
              <a:buAutoNum type="arabicPeriod" startAt="5"/>
            </a:pPr>
            <a:r>
              <a:rPr lang="en-US" sz="1900" dirty="0" smtClean="0">
                <a:latin typeface="Cambria" pitchFamily="18" charset="0"/>
              </a:rPr>
              <a:t>Click the download icon for each image you would like.  </a:t>
            </a:r>
            <a:r>
              <a:rPr lang="en-US" sz="1900" dirty="0" err="1" smtClean="0">
                <a:latin typeface="Cambria" pitchFamily="18" charset="0"/>
              </a:rPr>
              <a:t>EarthExplorer</a:t>
            </a:r>
            <a:r>
              <a:rPr lang="en-US" sz="1900" dirty="0" smtClean="0">
                <a:latin typeface="Cambria" pitchFamily="18" charset="0"/>
              </a:rPr>
              <a:t> will ask you to Login to your free account. </a:t>
            </a:r>
          </a:p>
          <a:p>
            <a:pPr marL="514350" indent="-514350">
              <a:buFont typeface="+mj-lt"/>
              <a:buAutoNum type="arabicPeriod" startAt="5"/>
            </a:pPr>
            <a:r>
              <a:rPr lang="en-US" sz="1900" dirty="0" smtClean="0">
                <a:latin typeface="Cambria" pitchFamily="18" charset="0"/>
              </a:rPr>
              <a:t>The ASTER product has a user agreement.  Read the agreement, check the box to say you agree with the terms, and click </a:t>
            </a:r>
            <a:r>
              <a:rPr lang="en-US" sz="1900" i="1" dirty="0" smtClean="0">
                <a:latin typeface="Cambria" pitchFamily="18" charset="0"/>
              </a:rPr>
              <a:t>Download</a:t>
            </a:r>
          </a:p>
          <a:p>
            <a:pPr marL="514350" indent="-514350">
              <a:buFont typeface="+mj-lt"/>
              <a:buAutoNum type="arabicPeriod" startAt="5"/>
            </a:pPr>
            <a:r>
              <a:rPr lang="en-US" sz="1900" dirty="0" smtClean="0">
                <a:latin typeface="Cambria" pitchFamily="18" charset="0"/>
              </a:rPr>
              <a:t>This will redirect to another site to download the data.  Save to your PC.  </a:t>
            </a:r>
            <a:endParaRPr lang="en-US" sz="1500" dirty="0" smtClean="0">
              <a:latin typeface="Cambria" pitchFamily="18" charset="0"/>
            </a:endParaRPr>
          </a:p>
          <a:p>
            <a:pPr marL="0" indent="0">
              <a:buNone/>
            </a:pPr>
            <a:endParaRPr lang="en-US" sz="1900" dirty="0">
              <a:latin typeface="Cambria"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12" y="3050699"/>
            <a:ext cx="8682949" cy="31946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80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2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latin typeface="Cambria" pitchFamily="18" charset="0"/>
              </a:rPr>
              <a:t>Basic ArcGIS Tools</a:t>
            </a:r>
            <a:endParaRPr lang="en-US" sz="4200" dirty="0">
              <a:latin typeface="Cambria" pitchFamily="18" charset="0"/>
            </a:endParaRPr>
          </a:p>
        </p:txBody>
      </p:sp>
      <p:sp>
        <p:nvSpPr>
          <p:cNvPr id="3" name="Content Placeholder 2"/>
          <p:cNvSpPr>
            <a:spLocks noGrp="1"/>
          </p:cNvSpPr>
          <p:nvPr>
            <p:ph idx="1"/>
          </p:nvPr>
        </p:nvSpPr>
        <p:spPr>
          <a:xfrm>
            <a:off x="467591" y="1361209"/>
            <a:ext cx="8229600" cy="2394751"/>
          </a:xfrm>
        </p:spPr>
        <p:txBody>
          <a:bodyPr>
            <a:normAutofit fontScale="92500" lnSpcReduction="20000"/>
          </a:bodyPr>
          <a:lstStyle/>
          <a:p>
            <a:pPr>
              <a:buFont typeface="Cambria" pitchFamily="18" charset="0"/>
              <a:buChar char="•"/>
            </a:pPr>
            <a:r>
              <a:rPr lang="en-US" sz="1800" b="1" dirty="0" smtClean="0">
                <a:latin typeface="Cambria" pitchFamily="18" charset="0"/>
              </a:rPr>
              <a:t>Compositing Bands</a:t>
            </a:r>
            <a:endParaRPr lang="en-US" sz="1800" dirty="0">
              <a:latin typeface="Cambria" pitchFamily="18" charset="0"/>
            </a:endParaRPr>
          </a:p>
          <a:p>
            <a:pPr lvl="1">
              <a:buFont typeface="+mj-lt"/>
              <a:buAutoNum type="arabicPeriod"/>
            </a:pPr>
            <a:endParaRPr lang="en-US" sz="1000" dirty="0" smtClean="0">
              <a:latin typeface="Cambria" pitchFamily="18" charset="0"/>
            </a:endParaRPr>
          </a:p>
          <a:p>
            <a:pPr marL="800100" lvl="1" indent="-342900">
              <a:buFont typeface="+mj-lt"/>
              <a:buAutoNum type="arabicPeriod"/>
            </a:pPr>
            <a:r>
              <a:rPr lang="en-US" sz="1500" dirty="0" smtClean="0">
                <a:latin typeface="Cambria" pitchFamily="18" charset="0"/>
              </a:rPr>
              <a:t>Open </a:t>
            </a:r>
            <a:r>
              <a:rPr lang="en-US" sz="1500" dirty="0" err="1" smtClean="0">
                <a:latin typeface="Cambria" pitchFamily="18" charset="0"/>
              </a:rPr>
              <a:t>ArcMap</a:t>
            </a:r>
            <a:r>
              <a:rPr lang="en-US" sz="1500" dirty="0" smtClean="0">
                <a:latin typeface="Cambria" pitchFamily="18" charset="0"/>
              </a:rPr>
              <a:t> 10 and select the Add Data button</a:t>
            </a:r>
          </a:p>
          <a:p>
            <a:pPr marL="800100" lvl="1" indent="-342900">
              <a:buFont typeface="+mj-lt"/>
              <a:buAutoNum type="arabicPeriod"/>
            </a:pPr>
            <a:r>
              <a:rPr lang="en-US" sz="1500" dirty="0" smtClean="0">
                <a:latin typeface="Cambria" pitchFamily="18" charset="0"/>
              </a:rPr>
              <a:t>Add the bands you want to composite, and once </a:t>
            </a:r>
            <a:r>
              <a:rPr lang="en-US" sz="1500" dirty="0" err="1" smtClean="0">
                <a:latin typeface="Cambria" pitchFamily="18" charset="0"/>
              </a:rPr>
              <a:t>ArcMap</a:t>
            </a:r>
            <a:r>
              <a:rPr lang="en-US" sz="1500" dirty="0" smtClean="0">
                <a:latin typeface="Cambria" pitchFamily="18" charset="0"/>
              </a:rPr>
              <a:t> is finished loading the bands, they will open</a:t>
            </a:r>
          </a:p>
          <a:p>
            <a:pPr marL="800100" lvl="1" indent="-342900">
              <a:buFont typeface="+mj-lt"/>
              <a:buAutoNum type="arabicPeriod"/>
            </a:pPr>
            <a:r>
              <a:rPr lang="en-US" sz="1500" dirty="0" smtClean="0">
                <a:latin typeface="Cambria" pitchFamily="18" charset="0"/>
              </a:rPr>
              <a:t>To composite the bands select Windows -&gt; Image Analysis</a:t>
            </a:r>
          </a:p>
          <a:p>
            <a:pPr marL="800100" lvl="1" indent="-342900">
              <a:buFont typeface="+mj-lt"/>
              <a:buAutoNum type="arabicPeriod"/>
            </a:pPr>
            <a:r>
              <a:rPr lang="en-US" sz="1500" dirty="0" smtClean="0">
                <a:latin typeface="Cambria" pitchFamily="18" charset="0"/>
              </a:rPr>
              <a:t>In the Image Analysis window, select all of the bands you wish to composite and press the </a:t>
            </a:r>
            <a:r>
              <a:rPr lang="en-US" sz="1500" dirty="0" smtClean="0">
                <a:solidFill>
                  <a:srgbClr val="FF0000"/>
                </a:solidFill>
                <a:latin typeface="Cambria" pitchFamily="18" charset="0"/>
              </a:rPr>
              <a:t>Composite Bands </a:t>
            </a:r>
            <a:r>
              <a:rPr lang="en-US" sz="1500" dirty="0" smtClean="0">
                <a:latin typeface="Cambria" pitchFamily="18" charset="0"/>
              </a:rPr>
              <a:t>button near the bottom of the page</a:t>
            </a:r>
          </a:p>
          <a:p>
            <a:pPr marL="800100" lvl="1" indent="-342900">
              <a:buFont typeface="+mj-lt"/>
              <a:buAutoNum type="arabicPeriod"/>
            </a:pPr>
            <a:r>
              <a:rPr lang="en-US" sz="1500" dirty="0" err="1" smtClean="0">
                <a:latin typeface="Cambria" pitchFamily="18" charset="0"/>
              </a:rPr>
              <a:t>ArcMap</a:t>
            </a:r>
            <a:r>
              <a:rPr lang="en-US" sz="1500" dirty="0" smtClean="0">
                <a:latin typeface="Cambria" pitchFamily="18" charset="0"/>
              </a:rPr>
              <a:t> will create and display the map once it is finished processing</a:t>
            </a:r>
          </a:p>
          <a:p>
            <a:pPr marL="800100" lvl="1" indent="-342900">
              <a:buFont typeface="+mj-lt"/>
              <a:buAutoNum type="arabicPeriod"/>
            </a:pPr>
            <a:r>
              <a:rPr lang="en-US" sz="1500" dirty="0" smtClean="0">
                <a:latin typeface="Cambria" pitchFamily="18" charset="0"/>
              </a:rPr>
              <a:t>For information on band combinations, visit: </a:t>
            </a:r>
            <a:r>
              <a:rPr lang="en-US" sz="1500" dirty="0" smtClean="0">
                <a:latin typeface="Cambria" pitchFamily="18" charset="0"/>
                <a:hlinkClick r:id="rId2"/>
              </a:rPr>
              <a:t>http://web.pdx.edu/~emch/ip1/bandcombinations.html</a:t>
            </a:r>
            <a:r>
              <a:rPr lang="en-US" sz="1500" dirty="0" smtClean="0">
                <a:latin typeface="Cambria" pitchFamily="18" charset="0"/>
              </a:rPr>
              <a:t> </a:t>
            </a:r>
          </a:p>
          <a:p>
            <a:pPr marL="457200" lvl="1" indent="0">
              <a:buNone/>
            </a:pPr>
            <a:endParaRPr lang="en-US" sz="1500" dirty="0">
              <a:latin typeface="Cambria" pitchFamily="18" charset="0"/>
            </a:endParaRPr>
          </a:p>
        </p:txBody>
      </p:sp>
      <p:cxnSp>
        <p:nvCxnSpPr>
          <p:cNvPr id="9" name="Straight Arrow Connector 8"/>
          <p:cNvCxnSpPr/>
          <p:nvPr/>
        </p:nvCxnSpPr>
        <p:spPr>
          <a:xfrm>
            <a:off x="4825819" y="1993642"/>
            <a:ext cx="1047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477" y="1896965"/>
            <a:ext cx="352474" cy="19052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789" y="3941685"/>
            <a:ext cx="1902280" cy="2610035"/>
          </a:xfrm>
          <a:prstGeom prst="rect">
            <a:avLst/>
          </a:prstGeom>
          <a:ln>
            <a:solidFill>
              <a:srgbClr val="000000"/>
            </a:solidFill>
          </a:ln>
        </p:spPr>
      </p:pic>
      <p:sp>
        <p:nvSpPr>
          <p:cNvPr id="13" name="TextBox 12"/>
          <p:cNvSpPr txBox="1"/>
          <p:nvPr/>
        </p:nvSpPr>
        <p:spPr>
          <a:xfrm>
            <a:off x="2583402" y="4738870"/>
            <a:ext cx="1518081" cy="1015663"/>
          </a:xfrm>
          <a:prstGeom prst="rect">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latin typeface="Cambria" pitchFamily="18" charset="0"/>
              </a:rPr>
              <a:t>Combination of Landsat 5 TM bands 7-4-2 to show burn scar of Pains Bay fire</a:t>
            </a:r>
            <a:endParaRPr lang="en-US" sz="1200" dirty="0">
              <a:latin typeface="Cambria" pitchFamily="18" charset="0"/>
            </a:endParaRPr>
          </a:p>
        </p:txBody>
      </p:sp>
      <p:cxnSp>
        <p:nvCxnSpPr>
          <p:cNvPr id="15" name="Straight Arrow Connector 14"/>
          <p:cNvCxnSpPr>
            <a:endCxn id="12" idx="3"/>
          </p:cNvCxnSpPr>
          <p:nvPr/>
        </p:nvCxnSpPr>
        <p:spPr>
          <a:xfrm flipH="1">
            <a:off x="2164069" y="5246702"/>
            <a:ext cx="41933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7119" y="3941685"/>
            <a:ext cx="4845977" cy="2630168"/>
          </a:xfrm>
          <a:prstGeom prst="rect">
            <a:avLst/>
          </a:prstGeom>
          <a:ln>
            <a:solidFill>
              <a:srgbClr val="000000"/>
            </a:solidFill>
          </a:ln>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601" y="2785060"/>
            <a:ext cx="325139" cy="277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flipV="1">
            <a:off x="4358800" y="2899556"/>
            <a:ext cx="934038" cy="4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33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8111</Words>
  <Application>Microsoft Office PowerPoint</Application>
  <PresentationFormat>On-screen Show (4:3)</PresentationFormat>
  <Paragraphs>659</Paragraphs>
  <Slides>46</Slides>
  <Notes>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North Carolina Disasters and Ecological Forecasting Tutorial</vt:lpstr>
      <vt:lpstr>Table of Contents</vt:lpstr>
      <vt:lpstr>Obtaining Landsat Data from USGS Global Visualization Viewer (GloVis)</vt:lpstr>
      <vt:lpstr>PowerPoint Presentation</vt:lpstr>
      <vt:lpstr>Reverb</vt:lpstr>
      <vt:lpstr>PowerPoint Presentation</vt:lpstr>
      <vt:lpstr>EarthExplorer</vt:lpstr>
      <vt:lpstr>PowerPoint Presentation</vt:lpstr>
      <vt:lpstr>Basic ArcGIS Tools</vt:lpstr>
      <vt:lpstr>Atmospheric Correction Model</vt:lpstr>
      <vt:lpstr>PowerPoint Presentation</vt:lpstr>
      <vt:lpstr>PowerPoint Presentation</vt:lpstr>
      <vt:lpstr>Normalized difference Moisture Index (NDMI)</vt:lpstr>
      <vt:lpstr>Normalized Multi-band Drought Index (NMDI)</vt:lpstr>
      <vt:lpstr>NMDI Model_iterate1: Renaming the HDF Files to the Julian Date</vt:lpstr>
      <vt:lpstr>NMDI Model_iterate2: Creating NMDIs for each Julian Date</vt:lpstr>
      <vt:lpstr>PowerPoint Presentation</vt:lpstr>
      <vt:lpstr>NMDI Model_iterate3: Isolating Land Values and Eliminating the Water Values</vt:lpstr>
      <vt:lpstr>NMDI Model_iterate3: Isolating Land Values and Eliminating the Water Values</vt:lpstr>
      <vt:lpstr>NMDI Model_iterate4: Narrowing NMDI Image to Study Area(s)</vt:lpstr>
      <vt:lpstr>NMDI Model_iterate4: Narrowing Image to Study Area(s)</vt:lpstr>
      <vt:lpstr>NMDI Final Processing Steps to the Images</vt:lpstr>
      <vt:lpstr>differenced Normalized Burn Ratios</vt:lpstr>
      <vt:lpstr>Relative difference Normalized Burn Ratio</vt:lpstr>
      <vt:lpstr>Classifying dNBRs and RdNBRs</vt:lpstr>
      <vt:lpstr>Fire Risk Maps</vt:lpstr>
      <vt:lpstr>Fire Risk Maps: Soil Types</vt:lpstr>
      <vt:lpstr>Fire Risk Maps: Soil Types</vt:lpstr>
      <vt:lpstr>Fire Risk Maps: Soil Types</vt:lpstr>
      <vt:lpstr>Fire Risk Maps: Fuel Cover</vt:lpstr>
      <vt:lpstr>Fire Risk Maps: Fuel Cover</vt:lpstr>
      <vt:lpstr>Fire Risk Maps: Fuel Cover</vt:lpstr>
      <vt:lpstr>Fire Risk Maps: Proximity to Roads</vt:lpstr>
      <vt:lpstr>Fire Risk Maps: Proximity to Roads</vt:lpstr>
      <vt:lpstr>Fire Risk Maps: Slope</vt:lpstr>
      <vt:lpstr>Fire Risk Maps: Wildland-Urban Interface (WUI)</vt:lpstr>
      <vt:lpstr>PowerPoint Presentation</vt:lpstr>
      <vt:lpstr>PowerPoint Presentation</vt:lpstr>
      <vt:lpstr>PowerPoint Presentation</vt:lpstr>
      <vt:lpstr>PowerPoint Presentation</vt:lpstr>
      <vt:lpstr>PowerPoint Presentation</vt:lpstr>
      <vt:lpstr>Fire Risk Maps: WUI</vt:lpstr>
      <vt:lpstr>Fire Risk Maps: Overlay Variables</vt:lpstr>
      <vt:lpstr>Fire Risk Maps: Evaluating Pre and Post Fuel Load</vt:lpstr>
      <vt:lpstr>Fire Risk Maps: Evaluating Pre and Post Fuel Load</vt:lpstr>
      <vt:lpstr>Fire Risk Maps: Evaluating Pre and Post Fuel Load</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Carolina Disasters and Ecological Forecasting Tutorial</dc:title>
  <dc:creator>Taylor, Amanda M. (E3)[DEVELOP - Wise County (LaRC)]</dc:creator>
  <cp:lastModifiedBy>Ande Ehlen</cp:lastModifiedBy>
  <cp:revision>107</cp:revision>
  <dcterms:created xsi:type="dcterms:W3CDTF">2012-07-05T13:53:09Z</dcterms:created>
  <dcterms:modified xsi:type="dcterms:W3CDTF">2012-08-10T17:55:31Z</dcterms:modified>
</cp:coreProperties>
</file>